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67" r:id="rId2"/>
    <p:sldId id="274" r:id="rId3"/>
    <p:sldId id="256" r:id="rId4"/>
    <p:sldId id="268" r:id="rId5"/>
    <p:sldId id="266" r:id="rId6"/>
    <p:sldId id="272" r:id="rId7"/>
    <p:sldId id="273" r:id="rId8"/>
    <p:sldId id="276" r:id="rId9"/>
    <p:sldId id="277" r:id="rId10"/>
    <p:sldId id="278" r:id="rId11"/>
    <p:sldId id="270" r:id="rId12"/>
    <p:sldId id="271" r:id="rId13"/>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99"/>
    <a:srgbClr val="FFCDFF"/>
    <a:srgbClr val="FFCCFF"/>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611"/>
    <p:restoredTop sz="94610"/>
  </p:normalViewPr>
  <p:slideViewPr>
    <p:cSldViewPr snapToGrid="0" snapToObjects="1">
      <p:cViewPr varScale="1">
        <p:scale>
          <a:sx n="80" d="100"/>
          <a:sy n="80" d="100"/>
        </p:scale>
        <p:origin x="-96" y="-70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2</a:t>
            </a:fld>
            <a:endParaRPr lang="en-US" dirty="0"/>
          </a:p>
        </p:txBody>
      </p:sp>
    </p:spTree>
    <p:extLst>
      <p:ext uri="{BB962C8B-B14F-4D97-AF65-F5344CB8AC3E}">
        <p14:creationId xmlns=""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11</a:t>
            </a:fld>
            <a:endParaRPr lang="en-US" dirty="0"/>
          </a:p>
        </p:txBody>
      </p:sp>
    </p:spTree>
    <p:extLst>
      <p:ext uri="{BB962C8B-B14F-4D97-AF65-F5344CB8AC3E}">
        <p14:creationId xmlns=""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12</a:t>
            </a:fld>
            <a:endParaRPr lang="en-US" dirty="0"/>
          </a:p>
        </p:txBody>
      </p:sp>
    </p:spTree>
    <p:extLst>
      <p:ext uri="{BB962C8B-B14F-4D97-AF65-F5344CB8AC3E}">
        <p14:creationId xmlns=""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3</a:t>
            </a:fld>
            <a:endParaRPr lang="en-US" dirty="0"/>
          </a:p>
        </p:txBody>
      </p:sp>
    </p:spTree>
    <p:extLst>
      <p:ext uri="{BB962C8B-B14F-4D97-AF65-F5344CB8AC3E}">
        <p14:creationId xmlns=""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4</a:t>
            </a:fld>
            <a:endParaRPr lang="en-US" dirty="0"/>
          </a:p>
        </p:txBody>
      </p:sp>
    </p:spTree>
    <p:extLst>
      <p:ext uri="{BB962C8B-B14F-4D97-AF65-F5344CB8AC3E}">
        <p14:creationId xmlns=""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5</a:t>
            </a:fld>
            <a:endParaRPr lang="en-US" dirty="0"/>
          </a:p>
        </p:txBody>
      </p:sp>
    </p:spTree>
    <p:extLst>
      <p:ext uri="{BB962C8B-B14F-4D97-AF65-F5344CB8AC3E}">
        <p14:creationId xmlns=""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6</a:t>
            </a:fld>
            <a:endParaRPr lang="en-US" dirty="0"/>
          </a:p>
        </p:txBody>
      </p:sp>
    </p:spTree>
    <p:extLst>
      <p:ext uri="{BB962C8B-B14F-4D97-AF65-F5344CB8AC3E}">
        <p14:creationId xmlns=""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7</a:t>
            </a:fld>
            <a:endParaRPr lang="en-US" dirty="0"/>
          </a:p>
        </p:txBody>
      </p:sp>
    </p:spTree>
    <p:extLst>
      <p:ext uri="{BB962C8B-B14F-4D97-AF65-F5344CB8AC3E}">
        <p14:creationId xmlns=""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8</a:t>
            </a:fld>
            <a:endParaRPr lang="en-US" dirty="0"/>
          </a:p>
        </p:txBody>
      </p:sp>
    </p:spTree>
    <p:extLst>
      <p:ext uri="{BB962C8B-B14F-4D97-AF65-F5344CB8AC3E}">
        <p14:creationId xmlns=""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9</a:t>
            </a:fld>
            <a:endParaRPr lang="en-US" dirty="0"/>
          </a:p>
        </p:txBody>
      </p:sp>
    </p:spTree>
    <p:extLst>
      <p:ext uri="{BB962C8B-B14F-4D97-AF65-F5344CB8AC3E}">
        <p14:creationId xmlns=""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10</a:t>
            </a:fld>
            <a:endParaRPr lang="en-US" dirty="0"/>
          </a:p>
        </p:txBody>
      </p:sp>
    </p:spTree>
    <p:extLst>
      <p:ext uri="{BB962C8B-B14F-4D97-AF65-F5344CB8AC3E}">
        <p14:creationId xmlns=""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https://vk.com/ros_inspekciya" TargetMode="External"/><Relationship Id="rId5" Type="http://schemas.openxmlformats.org/officeDocument/2006/relationships/hyperlink" Target="https://deti.gov.ru/" TargetMode="External"/><Relationship Id="rId4" Type="http://schemas.openxmlformats.org/officeDocument/2006/relationships/hyperlink" Target="https://vk.com/id52156120"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hyperlink" Target="https://t.me/malvovabelova" TargetMode="External"/><Relationship Id="rId4" Type="http://schemas.openxmlformats.org/officeDocument/2006/relationships/hyperlink" Target="https://t.me/mintrudpk/7790?singl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57420" y="2755074"/>
            <a:ext cx="9702139" cy="1938992"/>
          </a:xfrm>
          <a:prstGeom prst="rect">
            <a:avLst/>
          </a:prstGeom>
        </p:spPr>
        <p:txBody>
          <a:bodyPr wrap="square">
            <a:spAutoFit/>
          </a:bodyPr>
          <a:lstStyle/>
          <a:p>
            <a:r>
              <a:rPr lang="ru-RU" sz="2400" b="1" dirty="0" smtClean="0">
                <a:latin typeface="Book Antiqua" pitchFamily="18" charset="0"/>
                <a:ea typeface="Batang" pitchFamily="18" charset="-127"/>
              </a:rPr>
              <a:t>Свод мер помощи семьям с детьми, </a:t>
            </a:r>
          </a:p>
          <a:p>
            <a:r>
              <a:rPr lang="ru-RU" sz="2400" b="1" dirty="0" smtClean="0">
                <a:latin typeface="Book Antiqua" pitchFamily="18" charset="0"/>
                <a:ea typeface="Batang" pitchFamily="18" charset="-127"/>
              </a:rPr>
              <a:t>оказавшимся в трудной жизненной ситуации </a:t>
            </a:r>
          </a:p>
          <a:p>
            <a:r>
              <a:rPr lang="ru-RU" sz="2400" b="1" dirty="0" smtClean="0">
                <a:latin typeface="Book Antiqua" pitchFamily="18" charset="0"/>
                <a:ea typeface="Batang" pitchFamily="18" charset="-127"/>
              </a:rPr>
              <a:t>или социально опасном положении</a:t>
            </a:r>
            <a:br>
              <a:rPr lang="ru-RU" sz="2400" b="1" dirty="0" smtClean="0">
                <a:latin typeface="Book Antiqua" pitchFamily="18" charset="0"/>
                <a:ea typeface="Batang" pitchFamily="18" charset="-127"/>
              </a:rPr>
            </a:br>
            <a:r>
              <a:rPr lang="ru-RU" sz="2400" b="1" dirty="0" smtClean="0">
                <a:latin typeface="Book Antiqua" pitchFamily="18" charset="0"/>
                <a:ea typeface="Batang" pitchFamily="18" charset="-127"/>
              </a:rPr>
              <a:t>(Информация Уполномоченного при Президенте Российской Федерации по правам ребёнка М. Львовой-Беловой 2023 г.)</a:t>
            </a:r>
            <a:endParaRPr lang="ru-RU" sz="2400" b="1" dirty="0">
              <a:latin typeface="Book Antiqua" pitchFamily="18" charset="0"/>
              <a:ea typeface="Batang" pitchFamily="18" charset="-127"/>
            </a:endParaRPr>
          </a:p>
        </p:txBody>
      </p:sp>
      <p:sp>
        <p:nvSpPr>
          <p:cNvPr id="3" name="Прямоугольник 2"/>
          <p:cNvSpPr/>
          <p:nvPr/>
        </p:nvSpPr>
        <p:spPr>
          <a:xfrm>
            <a:off x="1060517" y="4957209"/>
            <a:ext cx="10099706" cy="461665"/>
          </a:xfrm>
          <a:prstGeom prst="rect">
            <a:avLst/>
          </a:prstGeom>
        </p:spPr>
        <p:txBody>
          <a:bodyPr wrap="square">
            <a:spAutoFit/>
          </a:bodyPr>
          <a:lstStyle/>
          <a:p>
            <a:r>
              <a:rPr lang="ru-RU" sz="2400" i="1" dirty="0" smtClean="0"/>
              <a:t>На основе федеральных рекомендаций с учетом ресурса Томской области</a:t>
            </a:r>
            <a:endParaRPr lang="ru-RU" sz="2400" dirty="0"/>
          </a:p>
        </p:txBody>
      </p:sp>
      <p:sp>
        <p:nvSpPr>
          <p:cNvPr id="4" name="Прямоугольник 3"/>
          <p:cNvSpPr/>
          <p:nvPr/>
        </p:nvSpPr>
        <p:spPr>
          <a:xfrm>
            <a:off x="1532420" y="1840671"/>
            <a:ext cx="9380990" cy="369332"/>
          </a:xfrm>
          <a:prstGeom prst="rect">
            <a:avLst/>
          </a:prstGeom>
        </p:spPr>
        <p:txBody>
          <a:bodyPr wrap="square">
            <a:spAutoFit/>
          </a:bodyPr>
          <a:lstStyle/>
          <a:p>
            <a:pPr marL="26988" algn="ctr">
              <a:defRPr/>
            </a:pPr>
            <a:r>
              <a:rPr lang="ru-RU" dirty="0" smtClean="0">
                <a:solidFill>
                  <a:schemeClr val="bg2">
                    <a:lumMod val="25000"/>
                  </a:schemeClr>
                </a:solidFill>
              </a:rPr>
              <a:t>ОГКУ </a:t>
            </a:r>
            <a:r>
              <a:rPr lang="ru-RU" dirty="0" smtClean="0">
                <a:solidFill>
                  <a:schemeClr val="bg2">
                    <a:lumMod val="25000"/>
                  </a:schemeClr>
                </a:solidFill>
              </a:rPr>
              <a:t>«Центр социальной помощи семье и детям Молчановского района» </a:t>
            </a:r>
          </a:p>
        </p:txBody>
      </p:sp>
      <p:pic>
        <p:nvPicPr>
          <p:cNvPr id="5" name="Picture 5" descr="C:\Users\Алена\Desktop\Брошура\a191efe7270ab38202f4ee2122cc8828.png"/>
          <p:cNvPicPr>
            <a:picLocks noChangeAspect="1" noChangeArrowheads="1"/>
          </p:cNvPicPr>
          <p:nvPr/>
        </p:nvPicPr>
        <p:blipFill>
          <a:blip r:embed="rId2"/>
          <a:srcRect/>
          <a:stretch>
            <a:fillRect/>
          </a:stretch>
        </p:blipFill>
        <p:spPr bwMode="auto">
          <a:xfrm>
            <a:off x="1096142" y="154379"/>
            <a:ext cx="850900" cy="785813"/>
          </a:xfrm>
          <a:prstGeom prst="rect">
            <a:avLst/>
          </a:prstGeom>
          <a:noFill/>
          <a:ln w="9525">
            <a:noFill/>
            <a:miter lim="800000"/>
            <a:headEnd/>
            <a:tailEnd/>
          </a:ln>
        </p:spPr>
      </p:pic>
      <p:pic>
        <p:nvPicPr>
          <p:cNvPr id="1026" name="Picture 2" descr="C:\Users\Алена\Desktop\Downloads\gerb_flag_upr-23_0.png"/>
          <p:cNvPicPr>
            <a:picLocks noChangeAspect="1" noChangeArrowheads="1"/>
          </p:cNvPicPr>
          <p:nvPr/>
        </p:nvPicPr>
        <p:blipFill>
          <a:blip r:embed="rId3"/>
          <a:srcRect/>
          <a:stretch>
            <a:fillRect/>
          </a:stretch>
        </p:blipFill>
        <p:spPr bwMode="auto">
          <a:xfrm>
            <a:off x="8538355" y="154379"/>
            <a:ext cx="3565525" cy="1543792"/>
          </a:xfrm>
          <a:prstGeom prst="rect">
            <a:avLst/>
          </a:prstGeom>
          <a:noFill/>
        </p:spPr>
      </p:pic>
      <p:sp>
        <p:nvSpPr>
          <p:cNvPr id="7" name="TextBox 6"/>
          <p:cNvSpPr txBox="1"/>
          <p:nvPr/>
        </p:nvSpPr>
        <p:spPr>
          <a:xfrm>
            <a:off x="4880759" y="6051076"/>
            <a:ext cx="6899563" cy="369332"/>
          </a:xfrm>
          <a:prstGeom prst="rect">
            <a:avLst/>
          </a:prstGeom>
          <a:noFill/>
        </p:spPr>
        <p:txBody>
          <a:bodyPr wrap="square" rtlCol="0">
            <a:spAutoFit/>
          </a:bodyPr>
          <a:lstStyle/>
          <a:p>
            <a:r>
              <a:rPr lang="ru-RU" dirty="0" smtClean="0">
                <a:solidFill>
                  <a:schemeClr val="bg2">
                    <a:lumMod val="25000"/>
                  </a:schemeClr>
                </a:solidFill>
              </a:rPr>
              <a:t>Методист </a:t>
            </a:r>
            <a:r>
              <a:rPr lang="ru-RU" dirty="0" err="1" smtClean="0">
                <a:solidFill>
                  <a:schemeClr val="bg2">
                    <a:lumMod val="25000"/>
                  </a:schemeClr>
                </a:solidFill>
              </a:rPr>
              <a:t>Стажировочной</a:t>
            </a:r>
            <a:r>
              <a:rPr lang="ru-RU" dirty="0" smtClean="0">
                <a:solidFill>
                  <a:schemeClr val="bg2">
                    <a:lumMod val="25000"/>
                  </a:schemeClr>
                </a:solidFill>
              </a:rPr>
              <a:t> площадки Быкова Алена Владимировна</a:t>
            </a:r>
            <a:endParaRPr lang="ru-RU" dirty="0"/>
          </a:p>
        </p:txBody>
      </p:sp>
      <p:sp>
        <p:nvSpPr>
          <p:cNvPr id="8" name="Прямоугольник 7"/>
          <p:cNvSpPr/>
          <p:nvPr/>
        </p:nvSpPr>
        <p:spPr>
          <a:xfrm>
            <a:off x="188882" y="940192"/>
            <a:ext cx="2626425" cy="523220"/>
          </a:xfrm>
          <a:prstGeom prst="rect">
            <a:avLst/>
          </a:prstGeom>
        </p:spPr>
        <p:txBody>
          <a:bodyPr wrap="none">
            <a:spAutoFit/>
          </a:bodyPr>
          <a:lstStyle/>
          <a:p>
            <a:pPr marL="26988" algn="ctr">
              <a:defRPr/>
            </a:pPr>
            <a:r>
              <a:rPr lang="ru-RU" sz="1400" dirty="0" smtClean="0">
                <a:solidFill>
                  <a:schemeClr val="bg2">
                    <a:lumMod val="25000"/>
                  </a:schemeClr>
                </a:solidFill>
              </a:rPr>
              <a:t>Департамент по вопросам </a:t>
            </a:r>
            <a:endParaRPr lang="ru-RU" sz="1400" dirty="0" smtClean="0">
              <a:solidFill>
                <a:schemeClr val="bg2">
                  <a:lumMod val="25000"/>
                </a:schemeClr>
              </a:solidFill>
            </a:endParaRPr>
          </a:p>
          <a:p>
            <a:pPr marL="26988" algn="ctr">
              <a:defRPr/>
            </a:pPr>
            <a:r>
              <a:rPr lang="ru-RU" sz="1400" dirty="0" smtClean="0">
                <a:solidFill>
                  <a:schemeClr val="bg2">
                    <a:lumMod val="25000"/>
                  </a:schemeClr>
                </a:solidFill>
              </a:rPr>
              <a:t>семьи </a:t>
            </a:r>
            <a:r>
              <a:rPr lang="ru-RU" sz="1400" dirty="0" smtClean="0">
                <a:solidFill>
                  <a:schemeClr val="bg2">
                    <a:lumMod val="25000"/>
                  </a:schemeClr>
                </a:solidFill>
              </a:rPr>
              <a:t>и детей Томской области</a:t>
            </a:r>
          </a:p>
        </p:txBody>
      </p:sp>
      <p:pic>
        <p:nvPicPr>
          <p:cNvPr id="9" name="Рисунок 8"/>
          <p:cNvPicPr/>
          <p:nvPr/>
        </p:nvPicPr>
        <p:blipFill>
          <a:blip r:embed="rId4">
            <a:extLst>
              <a:ext uri="{28A0092B-C50C-407E-A947-70E740481C1C}">
                <a14:useLocalDpi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5609516" y="831271"/>
            <a:ext cx="1064416" cy="950026"/>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6" name="Прямоугольник 5"/>
          <p:cNvSpPr/>
          <p:nvPr/>
        </p:nvSpPr>
        <p:spPr>
          <a:xfrm>
            <a:off x="629390" y="415633"/>
            <a:ext cx="10877799" cy="5901616"/>
          </a:xfrm>
          <a:prstGeom prst="rect">
            <a:avLst/>
          </a:prstGeom>
        </p:spPr>
        <p:txBody>
          <a:bodyPr wrap="square">
            <a:spAutoFit/>
          </a:bodyPr>
          <a:lstStyle/>
          <a:p>
            <a:pPr algn="ctr" fontAlgn="b"/>
            <a:r>
              <a:rPr lang="ru-RU" sz="3200" b="1" dirty="0" smtClean="0">
                <a:latin typeface="Times New Roman" pitchFamily="18" charset="0"/>
                <a:cs typeface="Times New Roman" pitchFamily="18" charset="0"/>
              </a:rPr>
              <a:t>Мифы или реальность ?</a:t>
            </a:r>
          </a:p>
          <a:p>
            <a:pPr algn="ctr" fontAlgn="b"/>
            <a:endParaRPr lang="ru-RU" sz="800" b="1" dirty="0" smtClean="0">
              <a:latin typeface="Times New Roman" pitchFamily="18" charset="0"/>
              <a:cs typeface="Times New Roman" pitchFamily="18" charset="0"/>
            </a:endParaRPr>
          </a:p>
          <a:p>
            <a:pPr algn="just" fontAlgn="b">
              <a:buFont typeface="Wingdings" pitchFamily="2" charset="2"/>
              <a:buChar char="Ø"/>
            </a:pPr>
            <a:r>
              <a:rPr lang="ru-RU" sz="2300" b="1" dirty="0" smtClean="0"/>
              <a:t> </a:t>
            </a:r>
            <a:r>
              <a:rPr lang="ru-RU" sz="2400" b="1" dirty="0" smtClean="0">
                <a:solidFill>
                  <a:srgbClr val="CC0099"/>
                </a:solidFill>
              </a:rPr>
              <a:t>Куратор </a:t>
            </a:r>
            <a:r>
              <a:rPr lang="ru-RU" sz="2400" b="1" dirty="0" smtClean="0">
                <a:solidFill>
                  <a:srgbClr val="CC0099"/>
                </a:solidFill>
              </a:rPr>
              <a:t>— это «надзиратель», который только контролирует и наказывает.</a:t>
            </a:r>
            <a:r>
              <a:rPr lang="ru-RU" sz="2400" dirty="0" smtClean="0">
                <a:solidFill>
                  <a:srgbClr val="CC0099"/>
                </a:solidFill>
              </a:rPr>
              <a:t> </a:t>
            </a:r>
          </a:p>
          <a:p>
            <a:pPr algn="just" fontAlgn="b"/>
            <a:r>
              <a:rPr lang="ru-RU" sz="2150" dirty="0" smtClean="0"/>
              <a:t>Куратор — в первую очередь </a:t>
            </a:r>
            <a:r>
              <a:rPr lang="ru-RU" sz="2150" b="1" dirty="0" smtClean="0"/>
              <a:t>навигатор и помощник</a:t>
            </a:r>
            <a:r>
              <a:rPr lang="ru-RU" sz="2150" dirty="0" smtClean="0"/>
              <a:t>, который вместе с семьей прокладывает путь из кризиса, мобилизует внутренние и внешние ресурсы.</a:t>
            </a:r>
            <a:r>
              <a:rPr lang="ru-RU" sz="2100" dirty="0" smtClean="0"/>
              <a:t> </a:t>
            </a:r>
            <a:endParaRPr lang="ru-RU" sz="2100" b="1" dirty="0" smtClean="0"/>
          </a:p>
          <a:p>
            <a:pPr algn="just" fontAlgn="b"/>
            <a:endParaRPr lang="ru-RU" sz="800" b="1" dirty="0" smtClean="0"/>
          </a:p>
          <a:p>
            <a:pPr algn="just" fontAlgn="b">
              <a:buFont typeface="Wingdings" pitchFamily="2" charset="2"/>
              <a:buChar char="Ø"/>
            </a:pPr>
            <a:r>
              <a:rPr lang="ru-RU" sz="2100" b="1" dirty="0" smtClean="0"/>
              <a:t> </a:t>
            </a:r>
            <a:r>
              <a:rPr lang="ru-RU" sz="2400" b="1" dirty="0" smtClean="0">
                <a:solidFill>
                  <a:srgbClr val="CC0099"/>
                </a:solidFill>
              </a:rPr>
              <a:t>Куратор может решить все проблемы семьи самостоятельно. </a:t>
            </a:r>
          </a:p>
          <a:p>
            <a:pPr algn="just" fontAlgn="b"/>
            <a:r>
              <a:rPr lang="ru-RU" sz="2150" dirty="0" smtClean="0"/>
              <a:t>Куратор — это </a:t>
            </a:r>
            <a:r>
              <a:rPr lang="ru-RU" sz="2150" b="1" dirty="0" smtClean="0"/>
              <a:t>проводник</a:t>
            </a:r>
            <a:r>
              <a:rPr lang="ru-RU" sz="2150" dirty="0" smtClean="0"/>
              <a:t> в мир социальных </a:t>
            </a:r>
            <a:r>
              <a:rPr lang="ru-RU" sz="2150" dirty="0" smtClean="0"/>
              <a:t>услуг. Его </a:t>
            </a:r>
            <a:r>
              <a:rPr lang="ru-RU" sz="2150" dirty="0" smtClean="0"/>
              <a:t>сила — </a:t>
            </a:r>
            <a:r>
              <a:rPr lang="ru-RU" sz="2150" b="1" dirty="0" smtClean="0"/>
              <a:t>знание </a:t>
            </a:r>
            <a:r>
              <a:rPr lang="ru-RU" sz="2150" b="1" dirty="0" smtClean="0"/>
              <a:t>системы</a:t>
            </a:r>
            <a:r>
              <a:rPr lang="ru-RU" sz="2150" dirty="0" smtClean="0"/>
              <a:t>: </a:t>
            </a:r>
            <a:r>
              <a:rPr lang="ru-RU" sz="2150" dirty="0" smtClean="0"/>
              <a:t>знает</a:t>
            </a:r>
            <a:r>
              <a:rPr lang="ru-RU" sz="2150" dirty="0" smtClean="0"/>
              <a:t> куда, с какими </a:t>
            </a:r>
            <a:r>
              <a:rPr lang="ru-RU" sz="2150" dirty="0" smtClean="0"/>
              <a:t>документами, </a:t>
            </a:r>
            <a:r>
              <a:rPr lang="ru-RU" sz="2150" dirty="0" smtClean="0"/>
              <a:t>в </a:t>
            </a:r>
            <a:r>
              <a:rPr lang="ru-RU" sz="2150" dirty="0" smtClean="0"/>
              <a:t>каком порядке</a:t>
            </a:r>
            <a:r>
              <a:rPr lang="ru-RU" sz="2150" dirty="0" smtClean="0"/>
              <a:t> обратиться, чтобы семья получила помощь.</a:t>
            </a:r>
            <a:endParaRPr lang="ru-RU" sz="2150" b="1" dirty="0" smtClean="0"/>
          </a:p>
          <a:p>
            <a:pPr algn="just" fontAlgn="b"/>
            <a:endParaRPr lang="ru-RU" sz="800" b="1" dirty="0" smtClean="0"/>
          </a:p>
          <a:p>
            <a:pPr algn="just" fontAlgn="b">
              <a:buFont typeface="Wingdings" pitchFamily="2" charset="2"/>
              <a:buChar char="Ø"/>
            </a:pPr>
            <a:r>
              <a:rPr lang="ru-RU" sz="2100" b="1" dirty="0" smtClean="0"/>
              <a:t> </a:t>
            </a:r>
            <a:r>
              <a:rPr lang="ru-RU" sz="2400" b="1" dirty="0" smtClean="0">
                <a:solidFill>
                  <a:srgbClr val="CC0099"/>
                </a:solidFill>
              </a:rPr>
              <a:t>Хороший куратор помогает быстро. Если результата нет за месяц — он некомпетентен. </a:t>
            </a:r>
            <a:r>
              <a:rPr lang="ru-RU" sz="2150" dirty="0" smtClean="0"/>
              <a:t>Работа куратора — это часто медленная, </a:t>
            </a:r>
            <a:r>
              <a:rPr lang="ru-RU" sz="2150" b="1" dirty="0" smtClean="0"/>
              <a:t>поэтапная работа на доверии</a:t>
            </a:r>
            <a:r>
              <a:rPr lang="ru-RU" sz="2150" dirty="0" smtClean="0"/>
              <a:t>, которая включает в себя установление контакта, совместное планировании и т.д. Глубокие семейные кризисы (алкоголизм, </a:t>
            </a:r>
            <a:r>
              <a:rPr lang="ru-RU" sz="2150" dirty="0" smtClean="0"/>
              <a:t>бедность</a:t>
            </a:r>
            <a:r>
              <a:rPr lang="ru-RU" sz="2150" dirty="0" smtClean="0"/>
              <a:t>, травмы) требуют длительного решения. </a:t>
            </a:r>
            <a:endParaRPr lang="ru-RU" sz="2150" dirty="0" smtClean="0">
              <a:solidFill>
                <a:srgbClr val="CC0099"/>
              </a:solidFill>
            </a:endParaRPr>
          </a:p>
          <a:p>
            <a:pPr algn="just" fontAlgn="b"/>
            <a:endParaRPr lang="ru-RU" sz="800" b="1" dirty="0" smtClean="0"/>
          </a:p>
          <a:p>
            <a:pPr algn="just" fontAlgn="b">
              <a:buFont typeface="Wingdings" pitchFamily="2" charset="2"/>
              <a:buChar char="Ø"/>
            </a:pPr>
            <a:r>
              <a:rPr lang="ru-RU" sz="2100" b="1" dirty="0" smtClean="0"/>
              <a:t> </a:t>
            </a:r>
            <a:r>
              <a:rPr lang="ru-RU" sz="2400" b="1" dirty="0" smtClean="0">
                <a:solidFill>
                  <a:srgbClr val="CC0099"/>
                </a:solidFill>
              </a:rPr>
              <a:t>Миф 4: Если семья «не хочет меняться», куратор бессилен. </a:t>
            </a:r>
            <a:r>
              <a:rPr lang="ru-RU" sz="2150" dirty="0" smtClean="0"/>
              <a:t>Задача куратора </a:t>
            </a:r>
            <a:r>
              <a:rPr lang="ru-RU" sz="2150" dirty="0" smtClean="0"/>
              <a:t>—</a:t>
            </a:r>
            <a:r>
              <a:rPr lang="ru-RU" sz="2150" b="1" dirty="0" smtClean="0"/>
              <a:t>мотивировать </a:t>
            </a:r>
            <a:r>
              <a:rPr lang="ru-RU" sz="2150" b="1" dirty="0" smtClean="0"/>
              <a:t>и создавать условия для изменений</a:t>
            </a:r>
            <a:r>
              <a:rPr lang="ru-RU" sz="2150" dirty="0" smtClean="0"/>
              <a:t>. Часто «нежелание» семьи — это страх, бессилие или незнание. Куратор использует </a:t>
            </a:r>
            <a:r>
              <a:rPr lang="ru-RU" sz="2150" b="1" dirty="0" smtClean="0"/>
              <a:t>методики мотивационного консультирования</a:t>
            </a:r>
            <a:r>
              <a:rPr lang="ru-RU" sz="2150" dirty="0" smtClean="0"/>
              <a:t>, чтобы помочь человеку самому увидеть выгоду от изменений.</a:t>
            </a:r>
            <a:endParaRPr lang="ru-RU" sz="2150" b="1" dirty="0" smtClean="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5" name="Заголовок 1"/>
          <p:cNvSpPr txBox="1">
            <a:spLocks/>
          </p:cNvSpPr>
          <p:nvPr/>
        </p:nvSpPr>
        <p:spPr>
          <a:xfrm>
            <a:off x="2238498" y="486888"/>
            <a:ext cx="7570520" cy="9144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400" b="0" i="0" u="none" strike="noStrike" kern="1200" cap="none" spc="0" normalizeH="0" baseline="0" noProof="0" dirty="0" smtClean="0">
                <a:ln>
                  <a:noFill/>
                </a:ln>
                <a:solidFill>
                  <a:srgbClr val="0070C0"/>
                </a:solidFill>
                <a:effectLst/>
                <a:uLnTx/>
                <a:uFillTx/>
                <a:latin typeface="+mj-lt"/>
                <a:ea typeface="+mj-ea"/>
                <a:cs typeface="+mj-cs"/>
              </a:rPr>
              <a:t>Кейс - упражнение</a:t>
            </a:r>
          </a:p>
        </p:txBody>
      </p:sp>
      <p:sp>
        <p:nvSpPr>
          <p:cNvPr id="6" name="Прямоугольник 5"/>
          <p:cNvSpPr/>
          <p:nvPr/>
        </p:nvSpPr>
        <p:spPr>
          <a:xfrm>
            <a:off x="593766" y="1401288"/>
            <a:ext cx="10735291" cy="4462760"/>
          </a:xfrm>
          <a:prstGeom prst="rect">
            <a:avLst/>
          </a:prstGeom>
        </p:spPr>
        <p:txBody>
          <a:bodyPr wrap="square">
            <a:spAutoFit/>
          </a:bodyPr>
          <a:lstStyle/>
          <a:p>
            <a:pPr>
              <a:buFont typeface="Arial" charset="0"/>
              <a:buNone/>
            </a:pPr>
            <a:r>
              <a:rPr lang="ru-RU" sz="2800" b="1" dirty="0" smtClean="0">
                <a:solidFill>
                  <a:srgbClr val="C00000"/>
                </a:solidFill>
              </a:rPr>
              <a:t>Инструкция к упражнению:</a:t>
            </a:r>
          </a:p>
          <a:p>
            <a:pPr>
              <a:spcBef>
                <a:spcPts val="1200"/>
              </a:spcBef>
              <a:buFont typeface="Arial" charset="0"/>
              <a:buNone/>
            </a:pPr>
            <a:r>
              <a:rPr lang="ru-RU" sz="2800" dirty="0" smtClean="0"/>
              <a:t>1. Внимательно прочитайте описание семейной ситуации.</a:t>
            </a:r>
          </a:p>
          <a:p>
            <a:pPr>
              <a:spcBef>
                <a:spcPts val="1200"/>
              </a:spcBef>
              <a:buFont typeface="Arial" charset="0"/>
              <a:buNone/>
            </a:pPr>
            <a:r>
              <a:rPr lang="ru-RU" sz="2800" dirty="0" smtClean="0"/>
              <a:t>2. Пользуясь Сводом мер составьте таблицу мер помощи подходящие для семьи.</a:t>
            </a:r>
          </a:p>
          <a:p>
            <a:pPr>
              <a:spcBef>
                <a:spcPts val="1200"/>
              </a:spcBef>
              <a:buFont typeface="Arial" charset="0"/>
              <a:buNone/>
            </a:pPr>
            <a:endParaRPr lang="ru-RU" sz="2800" dirty="0" smtClean="0"/>
          </a:p>
          <a:p>
            <a:pPr>
              <a:spcBef>
                <a:spcPts val="1200"/>
              </a:spcBef>
              <a:buFont typeface="Arial" charset="0"/>
              <a:buNone/>
            </a:pPr>
            <a:endParaRPr lang="ru-RU" sz="2800" dirty="0" smtClean="0"/>
          </a:p>
          <a:p>
            <a:pPr>
              <a:spcBef>
                <a:spcPts val="1200"/>
              </a:spcBef>
              <a:buFont typeface="Arial" charset="0"/>
              <a:buNone/>
            </a:pPr>
            <a:endParaRPr lang="ru-RU" sz="2800" dirty="0" smtClean="0"/>
          </a:p>
          <a:p>
            <a:pPr>
              <a:spcBef>
                <a:spcPts val="1200"/>
              </a:spcBef>
              <a:buFont typeface="Arial" charset="0"/>
              <a:buNone/>
            </a:pPr>
            <a:r>
              <a:rPr lang="ru-RU" sz="2800" dirty="0" smtClean="0"/>
              <a:t>3. Групповое обсуждение</a:t>
            </a:r>
            <a:r>
              <a:rPr lang="ru-RU" sz="2800" b="1" dirty="0" smtClean="0"/>
              <a:t>. </a:t>
            </a:r>
          </a:p>
        </p:txBody>
      </p:sp>
      <p:graphicFrame>
        <p:nvGraphicFramePr>
          <p:cNvPr id="7" name="Таблица 6"/>
          <p:cNvGraphicFramePr>
            <a:graphicFrameLocks noGrp="1"/>
          </p:cNvGraphicFramePr>
          <p:nvPr/>
        </p:nvGraphicFramePr>
        <p:xfrm>
          <a:off x="795646" y="3515096"/>
          <a:ext cx="10533411" cy="1645920"/>
        </p:xfrm>
        <a:graphic>
          <a:graphicData uri="http://schemas.openxmlformats.org/drawingml/2006/table">
            <a:tbl>
              <a:tblPr firstRow="1" bandRow="1">
                <a:tableStyleId>{5940675A-B579-460E-94D1-54222C63F5DA}</a:tableStyleId>
              </a:tblPr>
              <a:tblGrid>
                <a:gridCol w="3511137"/>
                <a:gridCol w="2759035"/>
                <a:gridCol w="4263239"/>
              </a:tblGrid>
              <a:tr h="370840">
                <a:tc>
                  <a:txBody>
                    <a:bodyPr/>
                    <a:lstStyle/>
                    <a:p>
                      <a:pPr algn="ctr"/>
                      <a:r>
                        <a:rPr lang="ru-RU" sz="2000" dirty="0" smtClean="0"/>
                        <a:t>Меры помощи</a:t>
                      </a:r>
                      <a:endParaRPr lang="ru-RU" sz="2000" dirty="0"/>
                    </a:p>
                  </a:txBody>
                  <a:tcPr/>
                </a:tc>
                <a:tc>
                  <a:txBody>
                    <a:bodyPr/>
                    <a:lstStyle/>
                    <a:p>
                      <a:pPr algn="ctr"/>
                      <a:r>
                        <a:rPr lang="ru-RU" sz="2000" dirty="0" smtClean="0"/>
                        <a:t>Исполнитель </a:t>
                      </a:r>
                      <a:endParaRPr lang="ru-RU" sz="2000" dirty="0"/>
                    </a:p>
                  </a:txBody>
                  <a:tcPr/>
                </a:tc>
                <a:tc>
                  <a:txBody>
                    <a:bodyPr/>
                    <a:lstStyle/>
                    <a:p>
                      <a:pPr algn="ctr"/>
                      <a:r>
                        <a:rPr lang="ru-RU" sz="2000" dirty="0" smtClean="0"/>
                        <a:t>Реализация</a:t>
                      </a:r>
                      <a:endParaRPr lang="ru-RU" sz="2000" dirty="0"/>
                    </a:p>
                  </a:txBody>
                  <a:tcPr/>
                </a:tc>
              </a:tr>
              <a:tr h="370840">
                <a:tc>
                  <a:txBody>
                    <a:bodyPr/>
                    <a:lstStyle/>
                    <a:p>
                      <a:r>
                        <a:rPr lang="ru-RU" sz="1900" i="0" kern="1200" dirty="0" smtClean="0">
                          <a:solidFill>
                            <a:schemeClr val="tx1"/>
                          </a:solidFill>
                          <a:latin typeface="+mn-lt"/>
                          <a:ea typeface="+mn-ea"/>
                          <a:cs typeface="+mn-cs"/>
                        </a:rPr>
                        <a:t>Обеспечение одеждой, обувью и другими предметами первой необходимости.</a:t>
                      </a:r>
                      <a:endParaRPr lang="ru-RU" sz="1900" i="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900" kern="1200" dirty="0" smtClean="0">
                          <a:solidFill>
                            <a:schemeClr val="tx1"/>
                          </a:solidFill>
                          <a:latin typeface="+mn-lt"/>
                          <a:ea typeface="+mn-ea"/>
                          <a:cs typeface="+mn-cs"/>
                        </a:rPr>
                        <a:t>Центры социального обслуживания (</a:t>
                      </a:r>
                      <a:r>
                        <a:rPr lang="ru-RU" sz="1900" kern="1200" dirty="0" err="1" smtClean="0">
                          <a:solidFill>
                            <a:schemeClr val="tx1"/>
                          </a:solidFill>
                          <a:latin typeface="+mn-lt"/>
                          <a:ea typeface="+mn-ea"/>
                          <a:cs typeface="+mn-cs"/>
                        </a:rPr>
                        <a:t>ЦСПСиД</a:t>
                      </a:r>
                      <a:r>
                        <a:rPr lang="ru-RU" sz="1900" kern="1200" dirty="0" smtClean="0">
                          <a:solidFill>
                            <a:schemeClr val="tx1"/>
                          </a:solidFill>
                          <a:latin typeface="+mn-lt"/>
                          <a:ea typeface="+mn-ea"/>
                          <a:cs typeface="+mn-cs"/>
                        </a:rPr>
                        <a:t>, СРЦН и т.д.)</a:t>
                      </a:r>
                    </a:p>
                  </a:txBody>
                  <a:tcPr/>
                </a:tc>
                <a:tc>
                  <a:txBody>
                    <a:bodyPr/>
                    <a:lstStyle/>
                    <a:p>
                      <a:r>
                        <a:rPr lang="ru-RU" sz="1900" dirty="0" smtClean="0"/>
                        <a:t>Обращение</a:t>
                      </a:r>
                      <a:r>
                        <a:rPr lang="ru-RU" sz="1900" baseline="0" dirty="0" smtClean="0"/>
                        <a:t> к спонсору учреждения (ИП Иванов), для предоставления финансовой помощи семье для приобретения одежды.</a:t>
                      </a:r>
                      <a:endParaRPr lang="ru-RU" sz="1900" dirty="0"/>
                    </a:p>
                  </a:txBody>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4037610" y="4845938"/>
            <a:ext cx="4144488" cy="781396"/>
          </a:xfrm>
          <a:prstGeom prst="rect">
            <a:avLst/>
          </a:prstGeom>
          <a:noFill/>
          <a:ln/>
        </p:spPr>
        <p:txBody>
          <a:bodyPr wrap="square" rtlCol="0" anchor="ctr"/>
          <a:lstStyle/>
          <a:p>
            <a:pPr marL="0" indent="0" algn="l">
              <a:buNone/>
            </a:pPr>
            <a:r>
              <a:rPr lang="en-US" sz="3200" b="1" dirty="0">
                <a:solidFill>
                  <a:srgbClr val="000000"/>
                </a:solidFill>
              </a:rPr>
              <a:t>Спасибо за внимание!</a:t>
            </a:r>
            <a:endParaRPr lang="en-US" sz="3200" dirty="0"/>
          </a:p>
        </p:txBody>
      </p:sp>
      <p:pic>
        <p:nvPicPr>
          <p:cNvPr id="1026" name="Picture 2" descr="C:\Users\Алена\Desktop\Downloads\311231769072383_compressed_17690723828717639.jpeg_cropper.jpeg"/>
          <p:cNvPicPr>
            <a:picLocks noChangeAspect="1" noChangeArrowheads="1"/>
          </p:cNvPicPr>
          <p:nvPr/>
        </p:nvPicPr>
        <p:blipFill>
          <a:blip r:embed="rId4"/>
          <a:srcRect/>
          <a:stretch>
            <a:fillRect/>
          </a:stretch>
        </p:blipFill>
        <p:spPr bwMode="auto">
          <a:xfrm>
            <a:off x="2377536" y="538164"/>
            <a:ext cx="7265226" cy="4083326"/>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6" name="Прямоугольник 5"/>
          <p:cNvSpPr/>
          <p:nvPr/>
        </p:nvSpPr>
        <p:spPr>
          <a:xfrm>
            <a:off x="724395" y="415635"/>
            <a:ext cx="10711544" cy="384721"/>
          </a:xfrm>
          <a:prstGeom prst="rect">
            <a:avLst/>
          </a:prstGeom>
        </p:spPr>
        <p:txBody>
          <a:bodyPr wrap="square">
            <a:spAutoFit/>
          </a:bodyPr>
          <a:lstStyle/>
          <a:p>
            <a:pPr fontAlgn="b"/>
            <a:r>
              <a:rPr lang="ru-RU" sz="1900" dirty="0" smtClean="0">
                <a:latin typeface="Times New Roman" pitchFamily="18" charset="0"/>
                <a:cs typeface="Times New Roman" pitchFamily="18" charset="0"/>
              </a:rPr>
              <a:t> </a:t>
            </a:r>
            <a:endParaRPr lang="ru-RU" sz="1900" dirty="0" smtClean="0"/>
          </a:p>
        </p:txBody>
      </p:sp>
      <p:sp>
        <p:nvSpPr>
          <p:cNvPr id="5" name="TextBox 4"/>
          <p:cNvSpPr txBox="1"/>
          <p:nvPr/>
        </p:nvSpPr>
        <p:spPr>
          <a:xfrm>
            <a:off x="543500" y="645981"/>
            <a:ext cx="5961414" cy="5363007"/>
          </a:xfrm>
          <a:prstGeom prst="rect">
            <a:avLst/>
          </a:prstGeom>
          <a:noFill/>
        </p:spPr>
        <p:txBody>
          <a:bodyPr wrap="square" rtlCol="0">
            <a:spAutoFit/>
          </a:bodyPr>
          <a:lstStyle/>
          <a:p>
            <a:pPr>
              <a:lnSpc>
                <a:spcPct val="150000"/>
              </a:lnSpc>
            </a:pPr>
            <a:r>
              <a:rPr lang="ru-RU" sz="2800" dirty="0" smtClean="0">
                <a:solidFill>
                  <a:srgbClr val="000000"/>
                </a:solidFill>
              </a:rPr>
              <a:t>Что это за Свод мер?</a:t>
            </a:r>
          </a:p>
          <a:p>
            <a:endParaRPr lang="ru-RU" sz="1200" b="1" dirty="0" smtClean="0"/>
          </a:p>
          <a:p>
            <a:endParaRPr lang="ru-RU" sz="1050" b="1" dirty="0" smtClean="0"/>
          </a:p>
          <a:p>
            <a:r>
              <a:rPr lang="ru-RU" sz="2000" dirty="0" smtClean="0"/>
              <a:t>Дополнительный инструмент поддержки </a:t>
            </a:r>
          </a:p>
          <a:p>
            <a:r>
              <a:rPr lang="ru-RU" sz="2000" dirty="0" smtClean="0"/>
              <a:t>семей в Томской области, в котором </a:t>
            </a:r>
          </a:p>
          <a:p>
            <a:r>
              <a:rPr lang="ru-RU" sz="2000" dirty="0" smtClean="0"/>
              <a:t>подробно рассказано о том, куда можно обратиться специалисту или семье для оказания своевременной, комплексной и профессиональной помощи в трудной жизненной ситуации и </a:t>
            </a:r>
          </a:p>
          <a:p>
            <a:r>
              <a:rPr lang="ru-RU" sz="2000" dirty="0" smtClean="0"/>
              <a:t>социально опасном положении, для  укрепления способности семьи справляться с кризисом и как итог, сохранение родителей и детей вместе.</a:t>
            </a:r>
          </a:p>
          <a:p>
            <a:endParaRPr lang="ru-RU" sz="2000" dirty="0" smtClean="0"/>
          </a:p>
          <a:p>
            <a:r>
              <a:rPr lang="ru-RU" sz="2000" i="1" dirty="0" smtClean="0"/>
              <a:t>Свод мер предоставляет конкретные меры помощи и способы их реализации, которые можно сразу применять на практике.</a:t>
            </a:r>
            <a:endParaRPr lang="ru-RU" sz="2000" dirty="0" smtClean="0"/>
          </a:p>
          <a:p>
            <a:endParaRPr lang="ru-RU" dirty="0"/>
          </a:p>
        </p:txBody>
      </p:sp>
      <p:sp>
        <p:nvSpPr>
          <p:cNvPr id="22530" name="AutoShape 2"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2531" name="Picture 3" descr="C:\Users\Алена\Desktop\Downloads\iStock-1270069395.jpg"/>
          <p:cNvPicPr>
            <a:picLocks noChangeAspect="1" noChangeArrowheads="1"/>
          </p:cNvPicPr>
          <p:nvPr/>
        </p:nvPicPr>
        <p:blipFill>
          <a:blip r:embed="rId4"/>
          <a:srcRect/>
          <a:stretch>
            <a:fillRect/>
          </a:stretch>
        </p:blipFill>
        <p:spPr bwMode="auto">
          <a:xfrm>
            <a:off x="6421789" y="978482"/>
            <a:ext cx="5168530" cy="4828546"/>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6234545" y="457200"/>
            <a:ext cx="5407429" cy="5533334"/>
          </a:xfrm>
          <a:prstGeom prst="rect">
            <a:avLst/>
          </a:prstGeom>
        </p:spPr>
      </p:pic>
      <p:sp>
        <p:nvSpPr>
          <p:cNvPr id="5" name="Text 1"/>
          <p:cNvSpPr/>
          <p:nvPr/>
        </p:nvSpPr>
        <p:spPr>
          <a:xfrm>
            <a:off x="629392" y="629392"/>
            <a:ext cx="5023263" cy="5361142"/>
          </a:xfrm>
          <a:prstGeom prst="rect">
            <a:avLst/>
          </a:prstGeom>
          <a:noFill/>
          <a:ln/>
        </p:spPr>
        <p:txBody>
          <a:bodyPr wrap="square" rtlCol="0" anchor="ctr"/>
          <a:lstStyle/>
          <a:p>
            <a:pPr marL="0" indent="0" algn="l">
              <a:buNone/>
            </a:pPr>
            <a:r>
              <a:rPr lang="ru-RU" sz="2800" dirty="0" smtClean="0">
                <a:solidFill>
                  <a:srgbClr val="000000"/>
                </a:solidFill>
              </a:rPr>
              <a:t>Задача обучения</a:t>
            </a:r>
            <a:r>
              <a:rPr lang="ru-RU" dirty="0" smtClean="0">
                <a:solidFill>
                  <a:srgbClr val="000000"/>
                </a:solidFill>
              </a:rPr>
              <a:t>:</a:t>
            </a:r>
          </a:p>
          <a:p>
            <a:pPr marL="0" indent="0" algn="l">
              <a:buNone/>
            </a:pPr>
            <a:endParaRPr lang="ru-RU" sz="800" dirty="0" smtClean="0">
              <a:solidFill>
                <a:srgbClr val="000000"/>
              </a:solidFill>
            </a:endParaRPr>
          </a:p>
          <a:p>
            <a:r>
              <a:rPr lang="ru-RU" sz="1900" dirty="0" smtClean="0">
                <a:solidFill>
                  <a:srgbClr val="000000"/>
                </a:solidFill>
              </a:rPr>
              <a:t>Знакомство с </a:t>
            </a:r>
            <a:r>
              <a:rPr lang="en-US" sz="1900" dirty="0" smtClean="0">
                <a:solidFill>
                  <a:srgbClr val="000000"/>
                </a:solidFill>
              </a:rPr>
              <a:t>комплекс</a:t>
            </a:r>
            <a:r>
              <a:rPr lang="ru-RU" sz="1900" dirty="0" smtClean="0">
                <a:solidFill>
                  <a:srgbClr val="000000"/>
                </a:solidFill>
              </a:rPr>
              <a:t>ом </a:t>
            </a:r>
            <a:r>
              <a:rPr lang="en-US" sz="1900" dirty="0" smtClean="0">
                <a:solidFill>
                  <a:srgbClr val="000000"/>
                </a:solidFill>
              </a:rPr>
              <a:t> </a:t>
            </a:r>
            <a:r>
              <a:rPr lang="en-US" sz="1900" dirty="0">
                <a:solidFill>
                  <a:srgbClr val="000000"/>
                </a:solidFill>
              </a:rPr>
              <a:t>мер поддержки семей с детьми, включая федеральные рекомендации и </a:t>
            </a:r>
            <a:r>
              <a:rPr lang="ru-RU" sz="1900" dirty="0" smtClean="0">
                <a:solidFill>
                  <a:srgbClr val="000000"/>
                </a:solidFill>
              </a:rPr>
              <a:t>ресурсы</a:t>
            </a:r>
            <a:r>
              <a:rPr lang="en-US" sz="1900" dirty="0" smtClean="0">
                <a:solidFill>
                  <a:srgbClr val="000000"/>
                </a:solidFill>
              </a:rPr>
              <a:t> </a:t>
            </a:r>
            <a:r>
              <a:rPr lang="ru-RU" sz="1900" dirty="0" smtClean="0">
                <a:solidFill>
                  <a:srgbClr val="000000"/>
                </a:solidFill>
              </a:rPr>
              <a:t>на</a:t>
            </a:r>
            <a:r>
              <a:rPr lang="en-US" sz="1900" dirty="0" smtClean="0">
                <a:solidFill>
                  <a:srgbClr val="000000"/>
                </a:solidFill>
              </a:rPr>
              <a:t> </a:t>
            </a:r>
            <a:r>
              <a:rPr lang="ru-RU" sz="1900" dirty="0" smtClean="0">
                <a:solidFill>
                  <a:srgbClr val="000000"/>
                </a:solidFill>
              </a:rPr>
              <a:t>местном</a:t>
            </a:r>
            <a:r>
              <a:rPr lang="en-US" sz="1900" dirty="0" smtClean="0">
                <a:solidFill>
                  <a:srgbClr val="000000"/>
                </a:solidFill>
              </a:rPr>
              <a:t> </a:t>
            </a:r>
            <a:r>
              <a:rPr lang="ru-RU" sz="1900" dirty="0" smtClean="0">
                <a:solidFill>
                  <a:srgbClr val="000000"/>
                </a:solidFill>
              </a:rPr>
              <a:t>уровне: социальные</a:t>
            </a:r>
            <a:r>
              <a:rPr lang="en-US" sz="1900" dirty="0" smtClean="0">
                <a:solidFill>
                  <a:srgbClr val="000000"/>
                </a:solidFill>
              </a:rPr>
              <a:t> </a:t>
            </a:r>
            <a:r>
              <a:rPr lang="ru-RU" sz="1900" dirty="0" smtClean="0">
                <a:solidFill>
                  <a:srgbClr val="000000"/>
                </a:solidFill>
              </a:rPr>
              <a:t>программы,</a:t>
            </a:r>
            <a:r>
              <a:rPr lang="en-US" sz="1900" dirty="0" smtClean="0">
                <a:solidFill>
                  <a:srgbClr val="000000"/>
                </a:solidFill>
              </a:rPr>
              <a:t> </a:t>
            </a:r>
            <a:r>
              <a:rPr lang="ru-RU" sz="1900" dirty="0" smtClean="0">
                <a:solidFill>
                  <a:srgbClr val="000000"/>
                </a:solidFill>
              </a:rPr>
              <a:t>ресурсы</a:t>
            </a:r>
            <a:r>
              <a:rPr lang="en-US" sz="1900" dirty="0" smtClean="0">
                <a:solidFill>
                  <a:srgbClr val="000000"/>
                </a:solidFill>
              </a:rPr>
              <a:t> </a:t>
            </a:r>
            <a:r>
              <a:rPr lang="ru-RU" sz="1900" dirty="0" smtClean="0">
                <a:solidFill>
                  <a:srgbClr val="000000"/>
                </a:solidFill>
              </a:rPr>
              <a:t>Томской</a:t>
            </a:r>
            <a:r>
              <a:rPr lang="en-US" sz="1900" dirty="0" smtClean="0">
                <a:solidFill>
                  <a:srgbClr val="000000"/>
                </a:solidFill>
              </a:rPr>
              <a:t> </a:t>
            </a:r>
            <a:r>
              <a:rPr lang="ru-RU" sz="1900" dirty="0" smtClean="0">
                <a:solidFill>
                  <a:srgbClr val="000000"/>
                </a:solidFill>
              </a:rPr>
              <a:t>области</a:t>
            </a:r>
            <a:r>
              <a:rPr lang="en-US" sz="1900" dirty="0" smtClean="0">
                <a:solidFill>
                  <a:srgbClr val="000000"/>
                </a:solidFill>
              </a:rPr>
              <a:t>, </a:t>
            </a:r>
            <a:r>
              <a:rPr lang="ru-RU" sz="1900" dirty="0" smtClean="0">
                <a:solidFill>
                  <a:srgbClr val="000000"/>
                </a:solidFill>
              </a:rPr>
              <a:t>примеры</a:t>
            </a:r>
            <a:r>
              <a:rPr lang="en-US" sz="1900" dirty="0" smtClean="0">
                <a:solidFill>
                  <a:srgbClr val="000000"/>
                </a:solidFill>
              </a:rPr>
              <a:t> </a:t>
            </a:r>
            <a:r>
              <a:rPr lang="en-US" sz="1900" dirty="0">
                <a:solidFill>
                  <a:srgbClr val="000000"/>
                </a:solidFill>
              </a:rPr>
              <a:t>их </a:t>
            </a:r>
            <a:r>
              <a:rPr lang="en-US" sz="1900" dirty="0" smtClean="0">
                <a:solidFill>
                  <a:srgbClr val="000000"/>
                </a:solidFill>
              </a:rPr>
              <a:t>реализации</a:t>
            </a:r>
            <a:r>
              <a:rPr lang="ru-RU" sz="1900" dirty="0" smtClean="0">
                <a:solidFill>
                  <a:srgbClr val="000000"/>
                </a:solidFill>
              </a:rPr>
              <a:t> на практике </a:t>
            </a:r>
            <a:r>
              <a:rPr lang="en-US" sz="1900" dirty="0" smtClean="0">
                <a:solidFill>
                  <a:srgbClr val="000000"/>
                </a:solidFill>
              </a:rPr>
              <a:t>с </a:t>
            </a:r>
            <a:r>
              <a:rPr lang="ru-RU" sz="1900" dirty="0" smtClean="0">
                <a:solidFill>
                  <a:srgbClr val="000000"/>
                </a:solidFill>
              </a:rPr>
              <a:t>учетом</a:t>
            </a:r>
            <a:r>
              <a:rPr lang="en-US" sz="1900" dirty="0" smtClean="0">
                <a:solidFill>
                  <a:srgbClr val="000000"/>
                </a:solidFill>
              </a:rPr>
              <a:t> </a:t>
            </a:r>
            <a:r>
              <a:rPr lang="ru-RU" sz="1900" dirty="0" smtClean="0">
                <a:solidFill>
                  <a:srgbClr val="000000"/>
                </a:solidFill>
              </a:rPr>
              <a:t>региональных</a:t>
            </a:r>
            <a:r>
              <a:rPr lang="en-US" sz="1900" dirty="0" smtClean="0">
                <a:solidFill>
                  <a:srgbClr val="000000"/>
                </a:solidFill>
              </a:rPr>
              <a:t> </a:t>
            </a:r>
            <a:r>
              <a:rPr lang="ru-RU" sz="1900" dirty="0" smtClean="0">
                <a:solidFill>
                  <a:srgbClr val="000000"/>
                </a:solidFill>
              </a:rPr>
              <a:t>особенностей.</a:t>
            </a:r>
          </a:p>
          <a:p>
            <a:pPr marL="0" indent="0" algn="l">
              <a:buNone/>
            </a:pPr>
            <a:endParaRPr lang="ru-RU" dirty="0" smtClean="0">
              <a:solidFill>
                <a:srgbClr val="000000"/>
              </a:solidFill>
            </a:endParaRPr>
          </a:p>
          <a:p>
            <a:pPr>
              <a:lnSpc>
                <a:spcPct val="150000"/>
              </a:lnSpc>
            </a:pPr>
            <a:r>
              <a:rPr lang="ru-RU" sz="2800" dirty="0" smtClean="0">
                <a:solidFill>
                  <a:srgbClr val="000000"/>
                </a:solidFill>
              </a:rPr>
              <a:t>Цели Свода мер: </a:t>
            </a:r>
          </a:p>
          <a:p>
            <a:endParaRPr lang="ru-RU" sz="800" dirty="0" smtClean="0">
              <a:solidFill>
                <a:srgbClr val="000000"/>
              </a:solidFill>
            </a:endParaRPr>
          </a:p>
          <a:p>
            <a:pPr>
              <a:buFontTx/>
              <a:buChar char="-"/>
            </a:pPr>
            <a:r>
              <a:rPr lang="ru-RU" sz="1900" dirty="0" smtClean="0"/>
              <a:t> оказание профессиональной комплексной помощи семье в кризисной ситуации, </a:t>
            </a:r>
          </a:p>
          <a:p>
            <a:pPr>
              <a:buFontTx/>
              <a:buChar char="-"/>
            </a:pPr>
            <a:r>
              <a:rPr lang="ru-RU" sz="1900" dirty="0" smtClean="0"/>
              <a:t> сохранение семьи как целостной системы,</a:t>
            </a:r>
          </a:p>
          <a:p>
            <a:r>
              <a:rPr lang="ru-RU" sz="1900" dirty="0" smtClean="0"/>
              <a:t>- реабилитация и восстановление семейного потенциала и благополучия,</a:t>
            </a:r>
          </a:p>
          <a:p>
            <a:r>
              <a:rPr lang="ru-RU" sz="1900" dirty="0" smtClean="0"/>
              <a:t>- выстраивание эффективного межведомственного взаимодействия.</a:t>
            </a:r>
          </a:p>
          <a:p>
            <a:pPr marL="0" indent="0" algn="l">
              <a:buNone/>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5" name="Text 1"/>
          <p:cNvSpPr/>
          <p:nvPr/>
        </p:nvSpPr>
        <p:spPr>
          <a:xfrm>
            <a:off x="593767" y="676895"/>
            <a:ext cx="5023263" cy="5308270"/>
          </a:xfrm>
          <a:prstGeom prst="rect">
            <a:avLst/>
          </a:prstGeom>
          <a:noFill/>
          <a:ln/>
        </p:spPr>
        <p:txBody>
          <a:bodyPr wrap="square" rtlCol="0" anchor="ctr"/>
          <a:lstStyle/>
          <a:p>
            <a:endParaRPr lang="ru-RU" sz="1900" dirty="0" smtClean="0">
              <a:solidFill>
                <a:srgbClr val="000000"/>
              </a:solidFill>
            </a:endParaRPr>
          </a:p>
          <a:p>
            <a:r>
              <a:rPr lang="ru-RU" sz="2800" dirty="0" smtClean="0"/>
              <a:t>Целевая группа:</a:t>
            </a:r>
          </a:p>
          <a:p>
            <a:endParaRPr lang="ru-RU" sz="800" dirty="0" smtClean="0"/>
          </a:p>
          <a:p>
            <a:r>
              <a:rPr lang="ru-RU" sz="1900" dirty="0" smtClean="0"/>
              <a:t>1. Семьи с детьми в ТЖС: малоимущие, безработные, беженцы и т.д.</a:t>
            </a:r>
          </a:p>
          <a:p>
            <a:r>
              <a:rPr lang="ru-RU" sz="1900" dirty="0" smtClean="0"/>
              <a:t>2. Семьи в СОП: алкоголизм, насилие, отсутствие ухода за детьми и т.д.</a:t>
            </a:r>
          </a:p>
          <a:p>
            <a:r>
              <a:rPr lang="ru-RU" sz="1900" dirty="0" smtClean="0"/>
              <a:t>3. Дети группы риска: прогулы школы, бродяжничество, конфликты в семье и т.д.</a:t>
            </a:r>
          </a:p>
          <a:p>
            <a:endParaRPr lang="ru-RU" sz="1900" dirty="0" smtClean="0"/>
          </a:p>
          <a:p>
            <a:r>
              <a:rPr lang="ru-RU" sz="2800" dirty="0" smtClean="0"/>
              <a:t>Принципы работы:</a:t>
            </a:r>
          </a:p>
          <a:p>
            <a:endParaRPr lang="ru-RU" sz="800" dirty="0" smtClean="0"/>
          </a:p>
          <a:p>
            <a:r>
              <a:rPr lang="ru-RU" sz="1900" dirty="0" smtClean="0"/>
              <a:t>* Приоритет интересов ребенка.</a:t>
            </a:r>
          </a:p>
          <a:p>
            <a:r>
              <a:rPr lang="ru-RU" sz="1900" dirty="0" smtClean="0"/>
              <a:t>* Индивидуальный подход к каждой семье.</a:t>
            </a:r>
          </a:p>
          <a:p>
            <a:r>
              <a:rPr lang="ru-RU" sz="1900" dirty="0" smtClean="0"/>
              <a:t>* Принцип семейного сбережения - профилактика вместо изъятия детей.</a:t>
            </a:r>
          </a:p>
          <a:p>
            <a:r>
              <a:rPr lang="ru-RU" sz="1900" dirty="0" smtClean="0"/>
              <a:t>* Межведомственное взаимодействие (соцзащита, образование, здравоохранение, НКО, БФ и т.д.)</a:t>
            </a:r>
          </a:p>
          <a:p>
            <a:endParaRPr lang="ru-RU" sz="1900" dirty="0" smtClean="0"/>
          </a:p>
          <a:p>
            <a:pPr>
              <a:buFont typeface="Arial" charset="0"/>
              <a:buChar char="•"/>
            </a:pPr>
            <a:endParaRPr lang="en-US" sz="2000" dirty="0" smtClean="0"/>
          </a:p>
        </p:txBody>
      </p:sp>
      <p:pic>
        <p:nvPicPr>
          <p:cNvPr id="6" name="Image 1" descr="preencoded.png"/>
          <p:cNvPicPr>
            <a:picLocks noChangeAspect="1"/>
          </p:cNvPicPr>
          <p:nvPr/>
        </p:nvPicPr>
        <p:blipFill>
          <a:blip r:embed="rId4"/>
          <a:stretch>
            <a:fillRect/>
          </a:stretch>
        </p:blipFill>
        <p:spPr>
          <a:xfrm>
            <a:off x="6507678" y="536171"/>
            <a:ext cx="5130140" cy="546086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5" name="Image 1" descr="preencoded.png"/>
          <p:cNvPicPr>
            <a:picLocks noChangeAspect="1"/>
          </p:cNvPicPr>
          <p:nvPr/>
        </p:nvPicPr>
        <p:blipFill>
          <a:blip r:embed="rId4"/>
          <a:stretch>
            <a:fillRect/>
          </a:stretch>
        </p:blipFill>
        <p:spPr>
          <a:xfrm>
            <a:off x="573739" y="510644"/>
            <a:ext cx="4460518" cy="5803473"/>
          </a:xfrm>
          <a:prstGeom prst="rect">
            <a:avLst/>
          </a:prstGeom>
        </p:spPr>
      </p:pic>
      <p:sp>
        <p:nvSpPr>
          <p:cNvPr id="6" name="Прямоугольник 5"/>
          <p:cNvSpPr/>
          <p:nvPr/>
        </p:nvSpPr>
        <p:spPr>
          <a:xfrm>
            <a:off x="5375564" y="435585"/>
            <a:ext cx="6096000" cy="5878532"/>
          </a:xfrm>
          <a:prstGeom prst="rect">
            <a:avLst/>
          </a:prstGeom>
        </p:spPr>
        <p:txBody>
          <a:bodyPr wrap="square">
            <a:spAutoFit/>
          </a:bodyPr>
          <a:lstStyle/>
          <a:p>
            <a:r>
              <a:rPr lang="ru-RU" sz="2400" dirty="0" smtClean="0">
                <a:solidFill>
                  <a:srgbClr val="000000"/>
                </a:solidFill>
              </a:rPr>
              <a:t>Ключевые</a:t>
            </a:r>
            <a:r>
              <a:rPr lang="en-US" sz="2400" dirty="0" smtClean="0">
                <a:solidFill>
                  <a:srgbClr val="000000"/>
                </a:solidFill>
              </a:rPr>
              <a:t> </a:t>
            </a:r>
            <a:r>
              <a:rPr lang="ru-RU" sz="2400" dirty="0" smtClean="0">
                <a:solidFill>
                  <a:srgbClr val="000000"/>
                </a:solidFill>
              </a:rPr>
              <a:t>н</a:t>
            </a:r>
            <a:r>
              <a:rPr lang="ru-RU" sz="2400" dirty="0" smtClean="0">
                <a:solidFill>
                  <a:srgbClr val="000000"/>
                </a:solidFill>
              </a:rPr>
              <a:t>аправления </a:t>
            </a:r>
            <a:r>
              <a:rPr lang="ru-RU" sz="2400" dirty="0" smtClean="0">
                <a:solidFill>
                  <a:srgbClr val="000000"/>
                </a:solidFill>
              </a:rPr>
              <a:t>Свода мер:</a:t>
            </a:r>
          </a:p>
          <a:p>
            <a:endParaRPr lang="ru-RU" sz="700" dirty="0" smtClean="0">
              <a:solidFill>
                <a:srgbClr val="000000"/>
              </a:solidFill>
            </a:endParaRPr>
          </a:p>
          <a:p>
            <a:r>
              <a:rPr lang="ru-RU" sz="1900" dirty="0" smtClean="0">
                <a:solidFill>
                  <a:srgbClr val="000000"/>
                </a:solidFill>
              </a:rPr>
              <a:t>* Психологическая помощь.</a:t>
            </a:r>
          </a:p>
          <a:p>
            <a:r>
              <a:rPr lang="ru-RU" sz="1900" dirty="0" smtClean="0">
                <a:solidFill>
                  <a:srgbClr val="000000"/>
                </a:solidFill>
              </a:rPr>
              <a:t>* Медицинская помощь.</a:t>
            </a:r>
          </a:p>
          <a:p>
            <a:r>
              <a:rPr lang="ru-RU" sz="1900" dirty="0" smtClean="0">
                <a:solidFill>
                  <a:srgbClr val="000000"/>
                </a:solidFill>
              </a:rPr>
              <a:t>* Юридическая помощь.</a:t>
            </a:r>
          </a:p>
          <a:p>
            <a:r>
              <a:rPr lang="ru-RU" sz="1900" dirty="0" smtClean="0">
                <a:solidFill>
                  <a:srgbClr val="000000"/>
                </a:solidFill>
              </a:rPr>
              <a:t>* </a:t>
            </a:r>
            <a:r>
              <a:rPr lang="ru-RU" sz="1900" dirty="0" smtClean="0">
                <a:solidFill>
                  <a:srgbClr val="000000"/>
                </a:solidFill>
              </a:rPr>
              <a:t>Улучшение</a:t>
            </a:r>
            <a:r>
              <a:rPr lang="en-US" sz="1900" dirty="0" smtClean="0">
                <a:solidFill>
                  <a:srgbClr val="000000"/>
                </a:solidFill>
              </a:rPr>
              <a:t> </a:t>
            </a:r>
            <a:r>
              <a:rPr lang="ru-RU" sz="1900" dirty="0" smtClean="0">
                <a:solidFill>
                  <a:srgbClr val="000000"/>
                </a:solidFill>
              </a:rPr>
              <a:t>социально</a:t>
            </a:r>
            <a:r>
              <a:rPr lang="en-US" sz="1900" dirty="0" smtClean="0">
                <a:solidFill>
                  <a:srgbClr val="000000"/>
                </a:solidFill>
              </a:rPr>
              <a:t>-</a:t>
            </a:r>
            <a:r>
              <a:rPr lang="ru-RU" sz="1900" dirty="0" smtClean="0">
                <a:solidFill>
                  <a:srgbClr val="000000"/>
                </a:solidFill>
              </a:rPr>
              <a:t>экономического</a:t>
            </a:r>
            <a:r>
              <a:rPr lang="en-US" sz="1900" dirty="0" smtClean="0">
                <a:solidFill>
                  <a:srgbClr val="000000"/>
                </a:solidFill>
              </a:rPr>
              <a:t> </a:t>
            </a:r>
            <a:r>
              <a:rPr lang="ru-RU" sz="1900" dirty="0" smtClean="0">
                <a:solidFill>
                  <a:srgbClr val="000000"/>
                </a:solidFill>
              </a:rPr>
              <a:t>положения</a:t>
            </a:r>
            <a:r>
              <a:rPr lang="en-US" sz="1900" dirty="0" smtClean="0">
                <a:solidFill>
                  <a:srgbClr val="000000"/>
                </a:solidFill>
              </a:rPr>
              <a:t> </a:t>
            </a:r>
            <a:r>
              <a:rPr lang="ru-RU" sz="1900" dirty="0" smtClean="0">
                <a:solidFill>
                  <a:srgbClr val="000000"/>
                </a:solidFill>
              </a:rPr>
              <a:t>семьи</a:t>
            </a:r>
            <a:r>
              <a:rPr lang="ru-RU" sz="1900" dirty="0" smtClean="0">
                <a:solidFill>
                  <a:srgbClr val="000000"/>
                </a:solidFill>
              </a:rPr>
              <a:t>.</a:t>
            </a:r>
            <a:endParaRPr lang="ru-RU" sz="1900" dirty="0" smtClean="0">
              <a:solidFill>
                <a:srgbClr val="000000"/>
              </a:solidFill>
            </a:endParaRPr>
          </a:p>
          <a:p>
            <a:r>
              <a:rPr lang="ru-RU" sz="1900" dirty="0" smtClean="0">
                <a:solidFill>
                  <a:srgbClr val="000000"/>
                </a:solidFill>
              </a:rPr>
              <a:t>* </a:t>
            </a:r>
            <a:r>
              <a:rPr lang="ru-RU" sz="1900" dirty="0" smtClean="0">
                <a:solidFill>
                  <a:srgbClr val="000000"/>
                </a:solidFill>
              </a:rPr>
              <a:t>Профилактика</a:t>
            </a:r>
            <a:r>
              <a:rPr lang="en-US" sz="1900" dirty="0" smtClean="0">
                <a:solidFill>
                  <a:srgbClr val="000000"/>
                </a:solidFill>
              </a:rPr>
              <a:t> </a:t>
            </a:r>
            <a:r>
              <a:rPr lang="ru-RU" sz="1900" dirty="0" smtClean="0">
                <a:solidFill>
                  <a:srgbClr val="000000"/>
                </a:solidFill>
              </a:rPr>
              <a:t>семейного</a:t>
            </a:r>
            <a:r>
              <a:rPr lang="en-US" sz="1900" dirty="0" smtClean="0">
                <a:solidFill>
                  <a:srgbClr val="000000"/>
                </a:solidFill>
              </a:rPr>
              <a:t> </a:t>
            </a:r>
            <a:r>
              <a:rPr lang="ru-RU" sz="1900" dirty="0" smtClean="0">
                <a:solidFill>
                  <a:srgbClr val="000000"/>
                </a:solidFill>
              </a:rPr>
              <a:t>неблагополучия</a:t>
            </a:r>
            <a:r>
              <a:rPr lang="ru-RU" sz="1900" dirty="0" smtClean="0">
                <a:solidFill>
                  <a:srgbClr val="000000"/>
                </a:solidFill>
              </a:rPr>
              <a:t>.</a:t>
            </a:r>
            <a:endParaRPr lang="ru-RU" sz="1900" dirty="0" smtClean="0">
              <a:solidFill>
                <a:srgbClr val="000000"/>
              </a:solidFill>
            </a:endParaRPr>
          </a:p>
          <a:p>
            <a:pPr algn="ctr"/>
            <a:endParaRPr lang="ru-RU" sz="2400" dirty="0" smtClean="0"/>
          </a:p>
          <a:p>
            <a:r>
              <a:rPr lang="ru-RU" sz="2400" dirty="0" smtClean="0"/>
              <a:t>Участники Межведомственного взаимодействия:</a:t>
            </a:r>
          </a:p>
          <a:p>
            <a:endParaRPr lang="ru-RU" sz="700" dirty="0" smtClean="0"/>
          </a:p>
          <a:p>
            <a:pPr marL="342900" indent="-342900">
              <a:buAutoNum type="arabicPeriod"/>
            </a:pPr>
            <a:r>
              <a:rPr lang="ru-RU" sz="1900" dirty="0" smtClean="0"/>
              <a:t>Органы опеки (ООиП).</a:t>
            </a:r>
          </a:p>
          <a:p>
            <a:pPr marL="342900" indent="-342900">
              <a:buAutoNum type="arabicPeriod"/>
            </a:pPr>
            <a:r>
              <a:rPr lang="ru-RU" sz="1900" dirty="0" smtClean="0"/>
              <a:t>Центры социального обслуживания (</a:t>
            </a:r>
            <a:r>
              <a:rPr lang="ru-RU" sz="1900" dirty="0" err="1" smtClean="0"/>
              <a:t>ЦСПСиД</a:t>
            </a:r>
            <a:r>
              <a:rPr lang="ru-RU" sz="1900" dirty="0" smtClean="0"/>
              <a:t>, СРЦН).</a:t>
            </a:r>
          </a:p>
          <a:p>
            <a:pPr marL="342900" indent="-342900">
              <a:buAutoNum type="arabicPeriod"/>
            </a:pPr>
            <a:r>
              <a:rPr lang="ru-RU" sz="1900" dirty="0" smtClean="0"/>
              <a:t>Инспектор по делам несовершеннолетних (ПДН).</a:t>
            </a:r>
          </a:p>
          <a:p>
            <a:pPr marL="342900" indent="-342900">
              <a:buAutoNum type="arabicPeriod"/>
            </a:pPr>
            <a:r>
              <a:rPr lang="ru-RU" sz="1900" dirty="0" smtClean="0"/>
              <a:t>Комиссия по делам несовершеннолетних (КДН).</a:t>
            </a:r>
          </a:p>
          <a:p>
            <a:pPr marL="342900" indent="-342900">
              <a:buAutoNum type="arabicPeriod"/>
            </a:pPr>
            <a:r>
              <a:rPr lang="ru-RU" sz="1900" dirty="0" smtClean="0"/>
              <a:t>Соцзащита (ЦСПН, КЦСОН).</a:t>
            </a:r>
          </a:p>
          <a:p>
            <a:pPr marL="342900" indent="-342900">
              <a:buAutoNum type="arabicPeriod"/>
            </a:pPr>
            <a:r>
              <a:rPr lang="ru-RU" sz="1900" dirty="0" smtClean="0"/>
              <a:t>Образование (школы, детсады).</a:t>
            </a:r>
          </a:p>
          <a:p>
            <a:pPr marL="342900" indent="-342900">
              <a:buAutoNum type="arabicPeriod"/>
            </a:pPr>
            <a:r>
              <a:rPr lang="ru-RU" sz="1900" dirty="0" smtClean="0"/>
              <a:t>Здравоохранение (поликлиники, </a:t>
            </a:r>
            <a:r>
              <a:rPr lang="ru-RU" sz="1900" dirty="0" err="1" smtClean="0"/>
              <a:t>наркодиспансер</a:t>
            </a:r>
            <a:r>
              <a:rPr lang="ru-RU" sz="1900" dirty="0" smtClean="0"/>
              <a:t>).</a:t>
            </a:r>
          </a:p>
          <a:p>
            <a:pPr marL="342900" indent="-342900">
              <a:buAutoNum type="arabicPeriod"/>
            </a:pPr>
            <a:r>
              <a:rPr lang="ru-RU" sz="1900" dirty="0" smtClean="0"/>
              <a:t>БФ, НКО и религиозные организации.</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6" name="Прямоугольник 5"/>
          <p:cNvSpPr/>
          <p:nvPr/>
        </p:nvSpPr>
        <p:spPr>
          <a:xfrm>
            <a:off x="724395" y="665021"/>
            <a:ext cx="10711544" cy="5555367"/>
          </a:xfrm>
          <a:prstGeom prst="rect">
            <a:avLst/>
          </a:prstGeom>
        </p:spPr>
        <p:txBody>
          <a:bodyPr wrap="square">
            <a:spAutoFit/>
          </a:bodyPr>
          <a:lstStyle/>
          <a:p>
            <a:pPr fontAlgn="b"/>
            <a:r>
              <a:rPr lang="ru-RU" sz="1900"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rPr>
              <a:t>Положительный опыт  регионов РФ представлен:</a:t>
            </a:r>
          </a:p>
          <a:p>
            <a:pPr fontAlgn="b"/>
            <a:endParaRPr lang="ru-RU" sz="2800" dirty="0" smtClean="0">
              <a:latin typeface="Times New Roman" pitchFamily="18" charset="0"/>
              <a:cs typeface="Times New Roman" pitchFamily="18" charset="0"/>
            </a:endParaRPr>
          </a:p>
          <a:p>
            <a:pPr marL="457200" indent="-457200" fontAlgn="b">
              <a:buAutoNum type="arabicPeriod"/>
            </a:pPr>
            <a:r>
              <a:rPr lang="ru-RU" sz="2800" dirty="0" smtClean="0">
                <a:latin typeface="Times New Roman" pitchFamily="18" charset="0"/>
                <a:cs typeface="Times New Roman" pitchFamily="18" charset="0"/>
              </a:rPr>
              <a:t>В МАХ - Мария Львова – Белова, Уполномоченный при Президенте РФ по правам ребенка . </a:t>
            </a:r>
            <a:r>
              <a:rPr lang="en-US" sz="2800" dirty="0" smtClean="0">
                <a:latin typeface="Times New Roman" pitchFamily="18" charset="0"/>
                <a:cs typeface="Times New Roman" pitchFamily="18" charset="0"/>
              </a:rPr>
              <a:t>VK: </a:t>
            </a:r>
            <a:r>
              <a:rPr lang="en-US" sz="2800" dirty="0" smtClean="0">
                <a:latin typeface="Times New Roman" pitchFamily="18" charset="0"/>
                <a:cs typeface="Times New Roman" pitchFamily="18" charset="0"/>
                <a:hlinkClick r:id="rId4" tooltip="https://vk.com/id52156120"/>
              </a:rPr>
              <a:t>https://vk.com/id52156120</a:t>
            </a:r>
            <a:endParaRPr lang="ru-RU" sz="2800" dirty="0" smtClean="0">
              <a:latin typeface="Times New Roman" pitchFamily="18" charset="0"/>
              <a:cs typeface="Times New Roman" pitchFamily="18" charset="0"/>
            </a:endParaRPr>
          </a:p>
          <a:p>
            <a:pPr marL="457200" indent="-457200" fontAlgn="b">
              <a:buAutoNum type="arabicPeriod"/>
            </a:pPr>
            <a:endParaRPr lang="ru-RU" sz="2800" dirty="0" smtClean="0">
              <a:latin typeface="Times New Roman" pitchFamily="18" charset="0"/>
              <a:cs typeface="Times New Roman" pitchFamily="18" charset="0"/>
            </a:endParaRPr>
          </a:p>
          <a:p>
            <a:pPr marL="457200" indent="-457200" fontAlgn="b">
              <a:buAutoNum type="arabicPeriod"/>
            </a:pPr>
            <a:endParaRPr lang="ru-RU" sz="2800" dirty="0" smtClean="0">
              <a:latin typeface="Times New Roman" pitchFamily="18" charset="0"/>
              <a:cs typeface="Times New Roman" pitchFamily="18" charset="0"/>
            </a:endParaRPr>
          </a:p>
          <a:p>
            <a:pPr marL="457200" indent="-457200" fontAlgn="b">
              <a:buFont typeface="+mj-lt"/>
              <a:buAutoNum type="arabicPeriod"/>
            </a:pPr>
            <a:r>
              <a:rPr lang="ru-RU" sz="2800" dirty="0" smtClean="0">
                <a:latin typeface="Times New Roman" pitchFamily="18" charset="0"/>
                <a:cs typeface="Times New Roman" pitchFamily="18" charset="0"/>
              </a:rPr>
              <a:t> В МАХ Семья на первом месте:</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помощь родителям и детям в трудной жизненной ситуации, профессиональная поддержка специалистов, хроника внедрения рекомендаций ВИСП</a:t>
            </a:r>
          </a:p>
          <a:p>
            <a:pPr fontAlgn="b"/>
            <a:r>
              <a:rPr lang="ru-RU" sz="2800" dirty="0" smtClean="0">
                <a:latin typeface="Times New Roman" pitchFamily="18" charset="0"/>
                <a:cs typeface="Times New Roman" pitchFamily="18" charset="0"/>
              </a:rPr>
              <a:t>       Сайт: </a:t>
            </a:r>
            <a:r>
              <a:rPr lang="en-US" sz="2800" dirty="0" smtClean="0">
                <a:latin typeface="Times New Roman" pitchFamily="18" charset="0"/>
                <a:cs typeface="Times New Roman" pitchFamily="18" charset="0"/>
                <a:hlinkClick r:id="rId5" tooltip="https://deti.gov.ru/"/>
              </a:rPr>
              <a:t>https://deti.gov.ru</a:t>
            </a: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ВКонтакте</a:t>
            </a:r>
            <a:r>
              <a:rPr lang="ru-RU"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hlinkClick r:id="rId6" tooltip="https://vk.com/ros_inspekciya"/>
              </a:rPr>
              <a:t>https://vk.com/ros_inspekciya</a:t>
            </a:r>
            <a:endParaRPr lang="ru-RU" sz="2800" dirty="0" smtClean="0">
              <a:latin typeface="Times New Roman" pitchFamily="18" charset="0"/>
              <a:cs typeface="Times New Roman" pitchFamily="18" charset="0"/>
            </a:endParaRPr>
          </a:p>
          <a:p>
            <a:pPr fontAlgn="b"/>
            <a:endParaRPr lang="ru-RU" sz="1900"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6" name="Прямоугольник 5"/>
          <p:cNvSpPr/>
          <p:nvPr/>
        </p:nvSpPr>
        <p:spPr>
          <a:xfrm>
            <a:off x="641270" y="415635"/>
            <a:ext cx="10901548" cy="5863144"/>
          </a:xfrm>
          <a:prstGeom prst="rect">
            <a:avLst/>
          </a:prstGeom>
        </p:spPr>
        <p:txBody>
          <a:bodyPr wrap="square">
            <a:spAutoFit/>
          </a:bodyPr>
          <a:lstStyle/>
          <a:p>
            <a:pPr fontAlgn="b">
              <a:spcBef>
                <a:spcPts val="600"/>
              </a:spcBef>
            </a:pPr>
            <a:r>
              <a:rPr lang="ru-RU" sz="2000" dirty="0" smtClean="0">
                <a:latin typeface="Times New Roman" pitchFamily="18" charset="0"/>
                <a:cs typeface="Times New Roman" pitchFamily="18" charset="0"/>
              </a:rPr>
              <a:t>В прошлом году в семье Валентины и Сергея из далёкого поселка </a:t>
            </a:r>
            <a:r>
              <a:rPr lang="ru-RU" sz="2000" b="1" dirty="0" smtClean="0">
                <a:latin typeface="Times New Roman" pitchFamily="18" charset="0"/>
                <a:cs typeface="Times New Roman" pitchFamily="18" charset="0"/>
              </a:rPr>
              <a:t>в Забайкалье  </a:t>
            </a:r>
            <a:r>
              <a:rPr lang="ru-RU" sz="2000" dirty="0" smtClean="0">
                <a:latin typeface="Times New Roman" pitchFamily="18" charset="0"/>
                <a:cs typeface="Times New Roman" pitchFamily="18" charset="0"/>
              </a:rPr>
              <a:t>родилась дочка Мирослава. У девочки выявили задержку развития — ей требовалось питание через зонд.</a:t>
            </a:r>
          </a:p>
          <a:p>
            <a:pPr fontAlgn="b">
              <a:spcBef>
                <a:spcPts val="600"/>
              </a:spcBef>
            </a:pPr>
            <a:r>
              <a:rPr lang="ru-RU" sz="2000" dirty="0" smtClean="0">
                <a:latin typeface="Times New Roman" pitchFamily="18" charset="0"/>
                <a:cs typeface="Times New Roman" pitchFamily="18" charset="0"/>
              </a:rPr>
              <a:t>Мама испугалась, что не сможет правильно ухаживать за малышкой. В результате Мирослава оказалась в специализированном доме ребёнка. К ситуации подключились уполномоченный по правам ребёнка в Забайкальском крае Наталья </a:t>
            </a:r>
            <a:r>
              <a:rPr lang="ru-RU" sz="2000" dirty="0" err="1" smtClean="0">
                <a:latin typeface="Times New Roman" pitchFamily="18" charset="0"/>
                <a:cs typeface="Times New Roman" pitchFamily="18" charset="0"/>
              </a:rPr>
              <a:t>Эпова</a:t>
            </a:r>
            <a:r>
              <a:rPr lang="ru-RU" sz="2000" dirty="0" smtClean="0">
                <a:latin typeface="Times New Roman" pitchFamily="18" charset="0"/>
                <a:cs typeface="Times New Roman" pitchFamily="18" charset="0"/>
              </a:rPr>
              <a:t> и сотрудники социальных служб. Специалисты связались с мамой и поговорили с ней. Женщина призналась, что переживает и чувствует себя растерянной. Она нуждалась в психологической поддержке и помощи в уходе за дочкой.</a:t>
            </a:r>
          </a:p>
          <a:p>
            <a:pPr fontAlgn="b">
              <a:spcBef>
                <a:spcPts val="600"/>
              </a:spcBef>
            </a:pPr>
            <a:r>
              <a:rPr lang="ru-RU" sz="2000" dirty="0" smtClean="0">
                <a:latin typeface="Times New Roman" pitchFamily="18" charset="0"/>
                <a:cs typeface="Times New Roman" pitchFamily="18" charset="0"/>
              </a:rPr>
              <a:t>Случай разобрали на </a:t>
            </a:r>
            <a:r>
              <a:rPr lang="ru-RU" sz="2000" dirty="0" err="1" smtClean="0">
                <a:latin typeface="Times New Roman" pitchFamily="18" charset="0"/>
                <a:cs typeface="Times New Roman" pitchFamily="18" charset="0"/>
              </a:rPr>
              <a:t>супервизии</a:t>
            </a:r>
            <a:r>
              <a:rPr lang="ru-RU" sz="2000" dirty="0" smtClean="0">
                <a:latin typeface="Times New Roman" pitchFamily="18" charset="0"/>
                <a:cs typeface="Times New Roman" pitchFamily="18" charset="0"/>
              </a:rPr>
              <a:t>, чтобы определить, как лучше помочь семье. </a:t>
            </a:r>
            <a:br>
              <a:rPr lang="ru-RU" sz="2000" dirty="0" smtClean="0">
                <a:latin typeface="Times New Roman" pitchFamily="18" charset="0"/>
                <a:cs typeface="Times New Roman" pitchFamily="18" charset="0"/>
              </a:rPr>
            </a:br>
            <a:r>
              <a:rPr lang="ru-RU" sz="2000" b="1" dirty="0" smtClean="0">
                <a:latin typeface="Times New Roman" pitchFamily="18" charset="0"/>
                <a:cs typeface="Times New Roman" pitchFamily="18" charset="0"/>
              </a:rPr>
              <a:t>Действовали быстро и комплексно:</a:t>
            </a:r>
            <a:endParaRPr lang="ru-RU" sz="2000" dirty="0" smtClean="0">
              <a:latin typeface="Times New Roman" pitchFamily="18" charset="0"/>
              <a:cs typeface="Times New Roman" pitchFamily="18" charset="0"/>
            </a:endParaRPr>
          </a:p>
          <a:p>
            <a:pPr fontAlgn="b">
              <a:spcBef>
                <a:spcPts val="600"/>
              </a:spcBef>
            </a:pPr>
            <a:r>
              <a:rPr lang="ru-RU" sz="2000" dirty="0" smtClean="0">
                <a:latin typeface="Times New Roman" pitchFamily="18" charset="0"/>
                <a:cs typeface="Times New Roman" pitchFamily="18" charset="0"/>
              </a:rPr>
              <a:t>1. Валентине оказали психологическую и правовую поддержку;</a:t>
            </a:r>
          </a:p>
          <a:p>
            <a:pPr fontAlgn="b"/>
            <a:r>
              <a:rPr lang="ru-RU" sz="2000" dirty="0" smtClean="0">
                <a:latin typeface="Times New Roman" pitchFamily="18" charset="0"/>
                <a:cs typeface="Times New Roman" pitchFamily="18" charset="0"/>
              </a:rPr>
              <a:t>2. Помогли ей разместиться в кризисном центре при том же доме ребёнка, где находилась дочка, стали обучать уходу за малышкой;</a:t>
            </a:r>
          </a:p>
          <a:p>
            <a:pPr fontAlgn="b"/>
            <a:r>
              <a:rPr lang="ru-RU" sz="2000" dirty="0" smtClean="0">
                <a:latin typeface="Times New Roman" pitchFamily="18" charset="0"/>
                <a:cs typeface="Times New Roman" pitchFamily="18" charset="0"/>
              </a:rPr>
              <a:t>3. Разработали программу развивающих и коррекционных занятий;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4. Семье помогли в сборе документов, передали детское питание и необходимые вещи.</a:t>
            </a:r>
            <a:br>
              <a:rPr lang="ru-RU" sz="2000" dirty="0" smtClean="0">
                <a:latin typeface="Times New Roman" pitchFamily="18" charset="0"/>
                <a:cs typeface="Times New Roman" pitchFamily="18" charset="0"/>
              </a:rPr>
            </a:br>
            <a:r>
              <a:rPr lang="ru-RU" sz="2000" i="1" dirty="0" smtClean="0">
                <a:latin typeface="Times New Roman" pitchFamily="18" charset="0"/>
                <a:cs typeface="Times New Roman" pitchFamily="18" charset="0"/>
              </a:rPr>
              <a:t>Сейчас мама рядом со своей дочкой и активно участвует в уходе за ребёнком. Мирослава учится самостоятельно есть, её развитие приближается к возрастной норме. Коллеги из региона сообщают, что скоро семья вместе будет дома.</a:t>
            </a:r>
            <a:endParaRPr lang="ru-RU" sz="2000"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6" name="Прямоугольник 5"/>
          <p:cNvSpPr/>
          <p:nvPr/>
        </p:nvSpPr>
        <p:spPr>
          <a:xfrm>
            <a:off x="629390" y="570010"/>
            <a:ext cx="10877799" cy="5786199"/>
          </a:xfrm>
          <a:prstGeom prst="rect">
            <a:avLst/>
          </a:prstGeom>
        </p:spPr>
        <p:txBody>
          <a:bodyPr wrap="square">
            <a:spAutoFit/>
          </a:bodyPr>
          <a:lstStyle/>
          <a:p>
            <a:pPr fontAlgn="b">
              <a:spcBef>
                <a:spcPts val="600"/>
              </a:spcBef>
            </a:pPr>
            <a:r>
              <a:rPr lang="ru-RU" sz="2000" b="1" dirty="0" smtClean="0">
                <a:latin typeface="Times New Roman" pitchFamily="18" charset="0"/>
                <a:cs typeface="Times New Roman" pitchFamily="18" charset="0"/>
              </a:rPr>
              <a:t>В Кировском округе Приморья</a:t>
            </a:r>
            <a:r>
              <a:rPr lang="ru-RU" sz="2000" dirty="0" smtClean="0">
                <a:latin typeface="Times New Roman" pitchFamily="18" charset="0"/>
                <a:cs typeface="Times New Roman" pitchFamily="18" charset="0"/>
              </a:rPr>
              <a:t> живет многодетная семья, в которой растут пятеро детей, самому младшему — всего полгода. В 2022 году, вложив материнский капитал, семья купила дом в сельской местности, но из-за ряда обстоятельств мама осталась одна с маленькими детьми. Семье не хватает средств даже на самое необходимое... В трудной жизненной ситуации многодетная мама обратилась в службу «Социального сопровождения семьи» Семейного МФЦ города Лесозаводска. Специалисты оперативно подключили к работе коллег: соцзащиту, КДН, отдел опеки, а также волонтёров.</a:t>
            </a:r>
          </a:p>
          <a:p>
            <a:pPr fontAlgn="b">
              <a:spcBef>
                <a:spcPts val="600"/>
              </a:spcBef>
            </a:pPr>
            <a:r>
              <a:rPr lang="ru-RU" sz="2000" b="1" dirty="0" smtClean="0">
                <a:latin typeface="Times New Roman" pitchFamily="18" charset="0"/>
                <a:cs typeface="Times New Roman" pitchFamily="18" charset="0"/>
              </a:rPr>
              <a:t>Был организован полный комплекс помощи семье:</a:t>
            </a:r>
            <a:endParaRPr lang="ru-RU" sz="2000" dirty="0" smtClean="0">
              <a:latin typeface="Times New Roman" pitchFamily="18" charset="0"/>
              <a:cs typeface="Times New Roman" pitchFamily="18" charset="0"/>
            </a:endParaRPr>
          </a:p>
          <a:p>
            <a:pPr fontAlgn="b">
              <a:spcBef>
                <a:spcPts val="600"/>
              </a:spcBef>
            </a:pPr>
            <a:r>
              <a:rPr lang="ru-RU" sz="2000" dirty="0" smtClean="0">
                <a:latin typeface="Times New Roman" pitchFamily="18" charset="0"/>
                <a:cs typeface="Times New Roman" pitchFamily="18" charset="0"/>
              </a:rPr>
              <a:t>1. Оформление положенных мер и льгот многодетным семьям.</a:t>
            </a:r>
          </a:p>
          <a:p>
            <a:pPr fontAlgn="b"/>
            <a:r>
              <a:rPr lang="ru-RU" sz="2000" dirty="0" smtClean="0">
                <a:latin typeface="Times New Roman" pitchFamily="18" charset="0"/>
                <a:cs typeface="Times New Roman" pitchFamily="18" charset="0"/>
              </a:rPr>
              <a:t>2. Организован выезд к семье мобильной бригады «Друг, помощник, консультант».</a:t>
            </a:r>
          </a:p>
          <a:p>
            <a:pPr fontAlgn="b"/>
            <a:r>
              <a:rPr lang="ru-RU" sz="2000" dirty="0" smtClean="0">
                <a:latin typeface="Times New Roman" pitchFamily="18" charset="0"/>
                <a:cs typeface="Times New Roman" pitchFamily="18" charset="0"/>
              </a:rPr>
              <a:t>3. Детям оказана помощь вещами.</a:t>
            </a:r>
          </a:p>
          <a:p>
            <a:r>
              <a:rPr lang="ru-RU" sz="2000" dirty="0" smtClean="0">
                <a:latin typeface="Times New Roman" pitchFamily="18" charset="0"/>
                <a:cs typeface="Times New Roman" pitchFamily="18" charset="0"/>
              </a:rPr>
              <a:t>4. Семье одобрили </a:t>
            </a:r>
            <a:r>
              <a:rPr lang="ru-RU" sz="2000" u="sng" dirty="0" smtClean="0">
                <a:latin typeface="Times New Roman" pitchFamily="18" charset="0"/>
                <a:cs typeface="Times New Roman" pitchFamily="18" charset="0"/>
                <a:hlinkClick r:id="rId4" tooltip="https://t.me/mintrudpk/7790?single"/>
              </a:rPr>
              <a:t>социальный контракт</a:t>
            </a:r>
            <a:r>
              <a:rPr lang="ru-RU" sz="2000" dirty="0" smtClean="0">
                <a:latin typeface="Times New Roman" pitchFamily="18" charset="0"/>
                <a:cs typeface="Times New Roman" pitchFamily="18" charset="0"/>
              </a:rPr>
              <a:t> по выходу из трудной жизненной ситуации.</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В ближайшее время мама приобретет холодильник, диван, посуду и постельные принадлежности, а специалисты службы, конечно же, ей помогут в этом.</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В результате слаженной межведомственной работы и программе «Дети в семье», реализуемой при поддержке Уполномоченного при Президенте Российской Федерации по правам ребёнка </a:t>
            </a:r>
            <a:r>
              <a:rPr lang="ru-RU" sz="2000" dirty="0" smtClean="0">
                <a:latin typeface="Times New Roman" pitchFamily="18" charset="0"/>
                <a:cs typeface="Times New Roman" pitchFamily="18" charset="0"/>
                <a:hlinkClick r:id="rId5" tooltip="https://t.me/malvovabelova"/>
              </a:rPr>
              <a:t>Марии Львовой-Беловой,</a:t>
            </a:r>
            <a:r>
              <a:rPr lang="ru-RU" sz="2000" dirty="0" smtClean="0">
                <a:latin typeface="Times New Roman" pitchFamily="18" charset="0"/>
                <a:cs typeface="Times New Roman" pitchFamily="18" charset="0"/>
              </a:rPr>
              <a:t> дети могут остались в семье, а мама получила поддержку и помощь. </a:t>
            </a:r>
            <a:br>
              <a:rPr lang="ru-RU" sz="2000" dirty="0" smtClean="0">
                <a:latin typeface="Times New Roman" pitchFamily="18" charset="0"/>
                <a:cs typeface="Times New Roman" pitchFamily="18" charset="0"/>
              </a:rPr>
            </a:br>
            <a:r>
              <a:rPr lang="ru-RU" sz="2000" b="1" dirty="0" smtClean="0">
                <a:latin typeface="Times New Roman" pitchFamily="18" charset="0"/>
                <a:cs typeface="Times New Roman" pitchFamily="18" charset="0"/>
              </a:rPr>
              <a:t>Мы все работаем ВМЕСТЕ! Вместе — ради детей Приморского края!</a:t>
            </a:r>
            <a:endParaRPr lang="ru-RU" sz="2000" dirty="0" smtClean="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6" name="Прямоугольник 5"/>
          <p:cNvSpPr/>
          <p:nvPr/>
        </p:nvSpPr>
        <p:spPr>
          <a:xfrm>
            <a:off x="629390" y="475010"/>
            <a:ext cx="10877799" cy="5955476"/>
          </a:xfrm>
          <a:prstGeom prst="rect">
            <a:avLst/>
          </a:prstGeom>
        </p:spPr>
        <p:txBody>
          <a:bodyPr wrap="square">
            <a:spAutoFit/>
          </a:bodyPr>
          <a:lstStyle/>
          <a:p>
            <a:pPr fontAlgn="b"/>
            <a:r>
              <a:rPr lang="ru-RU" sz="2000" b="1" dirty="0" smtClean="0">
                <a:latin typeface="Times New Roman" pitchFamily="18" charset="0"/>
                <a:cs typeface="Times New Roman" pitchFamily="18" charset="0"/>
              </a:rPr>
              <a:t>Иркутская область: </a:t>
            </a:r>
            <a:r>
              <a:rPr lang="ru-RU" sz="1900" dirty="0" smtClean="0">
                <a:latin typeface="Times New Roman" pitchFamily="18" charset="0"/>
                <a:cs typeface="Times New Roman" pitchFamily="18" charset="0"/>
              </a:rPr>
              <a:t>Молодая семья, где растут двое малышей: 5-летняя девочка и семимесячный кроха. Мама, к сожалению, вынуждена вести тяжелую борьбу с заболеванием, а папа временно оставил работу, чтобы быть рядом с ней и детьми, обеспечивая им необходимую заботу и внимание. </a:t>
            </a:r>
            <a:br>
              <a:rPr lang="ru-RU" sz="1900" dirty="0" smtClean="0">
                <a:latin typeface="Times New Roman" pitchFamily="18" charset="0"/>
                <a:cs typeface="Times New Roman" pitchFamily="18" charset="0"/>
              </a:rPr>
            </a:br>
            <a:r>
              <a:rPr lang="ru-RU" sz="1900" dirty="0" smtClean="0">
                <a:latin typeface="Times New Roman" pitchFamily="18" charset="0"/>
                <a:cs typeface="Times New Roman" pitchFamily="18" charset="0"/>
              </a:rPr>
              <a:t>Раньше у этой семьи были планы, они начали строить дом. Но болезнь изменила все. Сейчас все силы направлены на то, чтобы мама выздоровела. Мы неоднократно сами посещали семью, привозили продукты питания, подарки для детей и увидели, что даже небольшая помощь приносит им огромную радость. Сейчас маме оформлена инвалидность, и в ноябре запланирована поездка в медицинский центр в Республике Бурятия для прохождения дополнительной диагностики. </a:t>
            </a:r>
            <a:br>
              <a:rPr lang="ru-RU" sz="1900" dirty="0" smtClean="0">
                <a:latin typeface="Times New Roman" pitchFamily="18" charset="0"/>
                <a:cs typeface="Times New Roman" pitchFamily="18" charset="0"/>
              </a:rPr>
            </a:br>
            <a:r>
              <a:rPr lang="ru-RU" sz="1900" dirty="0" smtClean="0">
                <a:latin typeface="Times New Roman" pitchFamily="18" charset="0"/>
                <a:cs typeface="Times New Roman" pitchFamily="18" charset="0"/>
              </a:rPr>
              <a:t>Благодаря вашей отзывчивости и поддержке наших партнеров, мы уже смогли сделать многое: </a:t>
            </a:r>
            <a:br>
              <a:rPr lang="ru-RU" sz="1900" dirty="0" smtClean="0">
                <a:latin typeface="Times New Roman" pitchFamily="18" charset="0"/>
                <a:cs typeface="Times New Roman" pitchFamily="18" charset="0"/>
              </a:rPr>
            </a:br>
            <a:r>
              <a:rPr lang="ru-RU" sz="1900" dirty="0" smtClean="0">
                <a:latin typeface="Times New Roman" pitchFamily="18" charset="0"/>
                <a:cs typeface="Times New Roman" pitchFamily="18" charset="0"/>
              </a:rPr>
              <a:t>1. БФ Галины </a:t>
            </a:r>
            <a:r>
              <a:rPr lang="ru-RU" sz="1900" dirty="0" err="1" smtClean="0">
                <a:latin typeface="Times New Roman" pitchFamily="18" charset="0"/>
                <a:cs typeface="Times New Roman" pitchFamily="18" charset="0"/>
              </a:rPr>
              <a:t>Ходаковской</a:t>
            </a:r>
            <a:r>
              <a:rPr lang="ru-RU" sz="1900" dirty="0" smtClean="0">
                <a:latin typeface="Times New Roman" pitchFamily="18" charset="0"/>
                <a:cs typeface="Times New Roman" pitchFamily="18" charset="0"/>
              </a:rPr>
              <a:t> в рамках проекта «Строим дом вместе» передал семье строительные материалы, окна и двери, что позволило ускорить завершение строительства дома. </a:t>
            </a:r>
            <a:br>
              <a:rPr lang="ru-RU" sz="1900" dirty="0" smtClean="0">
                <a:latin typeface="Times New Roman" pitchFamily="18" charset="0"/>
                <a:cs typeface="Times New Roman" pitchFamily="18" charset="0"/>
              </a:rPr>
            </a:br>
            <a:r>
              <a:rPr lang="ru-RU" sz="1900" dirty="0" smtClean="0">
                <a:latin typeface="Times New Roman" pitchFamily="18" charset="0"/>
                <a:cs typeface="Times New Roman" pitchFamily="18" charset="0"/>
              </a:rPr>
              <a:t> 2. БФ «Спаси и сохрани» выделил средства на приобретение необходимых лекарств для мамы.  </a:t>
            </a:r>
            <a:br>
              <a:rPr lang="ru-RU" sz="1900" dirty="0" smtClean="0">
                <a:latin typeface="Times New Roman" pitchFamily="18" charset="0"/>
                <a:cs typeface="Times New Roman" pitchFamily="18" charset="0"/>
              </a:rPr>
            </a:br>
            <a:r>
              <a:rPr lang="ru-RU" sz="1900" dirty="0" smtClean="0">
                <a:latin typeface="Times New Roman" pitchFamily="18" charset="0"/>
                <a:cs typeface="Times New Roman" pitchFamily="18" charset="0"/>
              </a:rPr>
              <a:t> 3. Мария Соломко, руководитель ООО «Нужные люди» и член сообщества предпринимателей «Опоры России», передала детское питание, памперсы и средства гигиены для малыша. </a:t>
            </a:r>
            <a:br>
              <a:rPr lang="ru-RU" sz="1900" dirty="0" smtClean="0">
                <a:latin typeface="Times New Roman" pitchFamily="18" charset="0"/>
                <a:cs typeface="Times New Roman" pitchFamily="18" charset="0"/>
              </a:rPr>
            </a:br>
            <a:r>
              <a:rPr lang="ru-RU" sz="1900" dirty="0" smtClean="0">
                <a:latin typeface="Times New Roman" pitchFamily="18" charset="0"/>
                <a:cs typeface="Times New Roman" pitchFamily="18" charset="0"/>
              </a:rPr>
              <a:t> 4. Подопечные реабилитационного центра «Воля» оказали посильную помощь в утеплении дома, а работодатель папы и его неравнодушные коллеги собрали денежные средства для семьи. </a:t>
            </a:r>
            <a:br>
              <a:rPr lang="ru-RU" sz="1900" dirty="0" smtClean="0">
                <a:latin typeface="Times New Roman" pitchFamily="18" charset="0"/>
                <a:cs typeface="Times New Roman" pitchFamily="18" charset="0"/>
              </a:rPr>
            </a:br>
            <a:r>
              <a:rPr lang="ru-RU" sz="1900" dirty="0" smtClean="0">
                <a:latin typeface="Times New Roman" pitchFamily="18" charset="0"/>
                <a:cs typeface="Times New Roman" pitchFamily="18" charset="0"/>
              </a:rPr>
              <a:t>5. Кроме того, в рамках реализации в Иркутской области специального проекта "Вызов", инициированного Марией Алексеевной Львовой-Беловой, семье оказана адресная помощь в приобретении утеплителя и оплачена монтажная работа по кровле крыши дома</a:t>
            </a:r>
            <a:br>
              <a:rPr lang="ru-RU" sz="1900" dirty="0" smtClean="0">
                <a:latin typeface="Times New Roman" pitchFamily="18" charset="0"/>
                <a:cs typeface="Times New Roman" pitchFamily="18" charset="0"/>
              </a:rPr>
            </a:br>
            <a:r>
              <a:rPr lang="ru-RU" sz="1900" b="1" dirty="0" smtClean="0">
                <a:latin typeface="Times New Roman" pitchFamily="18" charset="0"/>
                <a:cs typeface="Times New Roman" pitchFamily="18" charset="0"/>
              </a:rPr>
              <a:t>Вместе мы можем сделать больше! Не оставайтесь равнодушными!</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2110</TotalTime>
  <Words>707</Words>
  <Application>Microsoft Office PowerPoint</Application>
  <PresentationFormat>Произвольный</PresentationFormat>
  <Paragraphs>116</Paragraphs>
  <Slides>12</Slides>
  <Notes>11</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Office Theme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vector>
  </TitlesOfParts>
  <Company>PptxGenJS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Алена</cp:lastModifiedBy>
  <cp:revision>205</cp:revision>
  <dcterms:created xsi:type="dcterms:W3CDTF">2026-01-21T08:57:00Z</dcterms:created>
  <dcterms:modified xsi:type="dcterms:W3CDTF">2026-08-10T07:10:50Z</dcterms:modified>
</cp:coreProperties>
</file>