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9" r:id="rId4"/>
    <p:sldId id="258" r:id="rId5"/>
    <p:sldId id="260" r:id="rId6"/>
    <p:sldId id="261" r:id="rId7"/>
    <p:sldId id="267" r:id="rId8"/>
    <p:sldId id="268" r:id="rId9"/>
    <p:sldId id="262" r:id="rId10"/>
    <p:sldId id="263" r:id="rId11"/>
    <p:sldId id="266" r:id="rId12"/>
    <p:sldId id="269" r:id="rId13"/>
    <p:sldId id="270" r:id="rId14"/>
    <p:sldId id="271" r:id="rId15"/>
    <p:sldId id="264" r:id="rId16"/>
    <p:sldId id="26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FAE8AF-EAE3-4CDF-979F-C88D64986C82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D76938-92C2-429F-BDDB-782AC2124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551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D76938-92C2-429F-BDDB-782AC2124AB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647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D76938-92C2-429F-BDDB-782AC2124AB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302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D76938-92C2-429F-BDDB-782AC2124AB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142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6C93A-C7A2-4994-BEE5-00A5D3631833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FC785-33D9-4E1B-AB58-969574BAA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59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6C93A-C7A2-4994-BEE5-00A5D3631833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FC785-33D9-4E1B-AB58-969574BAA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335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6C93A-C7A2-4994-BEE5-00A5D3631833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FC785-33D9-4E1B-AB58-969574BAA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709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6C93A-C7A2-4994-BEE5-00A5D3631833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FC785-33D9-4E1B-AB58-969574BAA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329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6C93A-C7A2-4994-BEE5-00A5D3631833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FC785-33D9-4E1B-AB58-969574BAA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319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6C93A-C7A2-4994-BEE5-00A5D3631833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FC785-33D9-4E1B-AB58-969574BAA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290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6C93A-C7A2-4994-BEE5-00A5D3631833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FC785-33D9-4E1B-AB58-969574BAA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808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6C93A-C7A2-4994-BEE5-00A5D3631833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FC785-33D9-4E1B-AB58-969574BAA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627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6C93A-C7A2-4994-BEE5-00A5D3631833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FC785-33D9-4E1B-AB58-969574BAA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399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6C93A-C7A2-4994-BEE5-00A5D3631833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FC785-33D9-4E1B-AB58-969574BAA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421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6C93A-C7A2-4994-BEE5-00A5D3631833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FC785-33D9-4E1B-AB58-969574BAA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484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6C93A-C7A2-4994-BEE5-00A5D3631833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FC785-33D9-4E1B-AB58-969574BAA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436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1052" y="2746403"/>
            <a:ext cx="7486600" cy="1368152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Домашний </a:t>
            </a:r>
            <a:r>
              <a:rPr lang="ru-RU" b="1" dirty="0" err="1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микрореабилитационный</a:t>
            </a:r>
            <a:r>
              <a:rPr lang="ru-RU" b="1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        центр </a:t>
            </a:r>
            <a:r>
              <a:rPr lang="ru-RU" b="1" u="sng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«Мы вместе»</a:t>
            </a:r>
            <a:endParaRPr lang="ru-RU" b="1" u="sng" dirty="0">
              <a:solidFill>
                <a:srgbClr val="002060"/>
              </a:solidFill>
              <a:latin typeface="Bahnschrift Light Condensed" panose="020B0502040204020203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3645024"/>
            <a:ext cx="6112768" cy="2592288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 descr="https://r1.nubex.ru/s139593-63e/f419_38/9c88197cbc8191c56ee498f23a91c8f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1296144" cy="136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r1.nubex.ru/s139593-63e/1aa2f3feab_fit-in~295x0__f500_6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014" y="1333568"/>
            <a:ext cx="1336439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rodnichok.ucoz.ru/_nw/8/825758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787" y="4221088"/>
            <a:ext cx="2120433" cy="2120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3608" y="476672"/>
            <a:ext cx="720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Департамент по вопросам семьи и детей Томской области</a:t>
            </a:r>
          </a:p>
          <a:p>
            <a:pPr algn="ctr"/>
            <a:endParaRPr lang="ru-RU" sz="2000" dirty="0" smtClean="0">
              <a:solidFill>
                <a:srgbClr val="002060"/>
              </a:solidFill>
              <a:latin typeface="Bahnschrift Light Condensed" panose="020B0502040204020203" pitchFamily="34" charset="0"/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ОГКУ «Центр социальной помощи семье и детям </a:t>
            </a:r>
            <a:r>
              <a:rPr lang="ru-RU" sz="2000" dirty="0" err="1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Молчановского</a:t>
            </a: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 района»</a:t>
            </a:r>
            <a:endParaRPr lang="ru-RU" sz="2000" dirty="0">
              <a:solidFill>
                <a:srgbClr val="002060"/>
              </a:solidFill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11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Формы обучения родителей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u="sng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Очная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(на дому);</a:t>
            </a:r>
          </a:p>
          <a:p>
            <a:r>
              <a:rPr lang="ru-RU" sz="2800" b="1" u="sng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Дистанционная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(дистанционные занятия, тематические </a:t>
            </a:r>
            <a:r>
              <a:rPr lang="ru-RU" sz="2800" dirty="0" err="1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вебинары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, школы для родителей, консультирование при помощи доступных мессенджеров);</a:t>
            </a:r>
          </a:p>
          <a:p>
            <a:r>
              <a:rPr lang="ru-RU" sz="2800" b="1" u="sng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Заочная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(материалы сайта Центра социальной помощи с. Молчаново: </a:t>
            </a:r>
            <a:r>
              <a:rPr lang="ru-RU" sz="2800" dirty="0" err="1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видеосборники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игр, видеотека просветительских семинаров для родителей, обзоры пособий с примерами их использования, методические разработки, тематические презентации)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4" name="Picture 2" descr="https://r1.nubex.ru/s139593-63e/f419_38/9c88197cbc8191c56ee498f23a91c8f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936104" cy="98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76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Практики, методы, технологии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43558"/>
            <a:ext cx="8507288" cy="542580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spcBef>
                <a:spcPts val="100"/>
              </a:spcBef>
              <a:buNone/>
            </a:pPr>
            <a:endParaRPr lang="ru-RU" sz="2000" dirty="0" smtClean="0">
              <a:solidFill>
                <a:schemeClr val="tx2">
                  <a:lumMod val="75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>
              <a:spcBef>
                <a:spcPts val="100"/>
              </a:spcBef>
              <a:buNone/>
            </a:pPr>
            <a:endParaRPr lang="ru-RU" sz="2000" dirty="0" smtClean="0">
              <a:solidFill>
                <a:schemeClr val="tx2">
                  <a:lumMod val="75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>
              <a:spcBef>
                <a:spcPts val="100"/>
              </a:spcBef>
              <a:buNone/>
            </a:pPr>
            <a:endParaRPr lang="ru-RU" sz="2000" dirty="0" smtClean="0">
              <a:solidFill>
                <a:schemeClr val="tx2">
                  <a:lumMod val="75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>
              <a:spcBef>
                <a:spcPts val="100"/>
              </a:spcBef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                                                                           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>
              <a:spcBef>
                <a:spcPts val="100"/>
              </a:spcBef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   обеспечит потребность родителей                                                    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         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    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  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перемещение центра тяжести в семью,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в оказании обучающей, информационной                          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            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                                  оказание помощи всей семье,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и консультативной помощи, станет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ресурсом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                                                                           а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не только ребенку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>
              <a:spcBef>
                <a:spcPts val="100"/>
              </a:spcBef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   повышения мотивации родителей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                                                         </a:t>
            </a:r>
          </a:p>
          <a:p>
            <a:pPr marL="0" indent="0">
              <a:spcBef>
                <a:spcPts val="100"/>
              </a:spcBef>
              <a:buNone/>
            </a:pPr>
            <a:endParaRPr lang="ru-RU" sz="2000" dirty="0">
              <a:solidFill>
                <a:schemeClr val="tx2">
                  <a:lumMod val="75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>
              <a:spcBef>
                <a:spcPts val="100"/>
              </a:spcBef>
              <a:buNone/>
            </a:pPr>
            <a:endParaRPr lang="ru-RU" sz="2000" dirty="0" smtClean="0">
              <a:solidFill>
                <a:schemeClr val="tx2">
                  <a:lumMod val="75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>
              <a:spcBef>
                <a:spcPts val="100"/>
              </a:spcBef>
              <a:buNone/>
            </a:pPr>
            <a:endParaRPr lang="ru-RU" sz="2000" dirty="0">
              <a:solidFill>
                <a:schemeClr val="tx2">
                  <a:lumMod val="75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>
              <a:spcBef>
                <a:spcPts val="100"/>
              </a:spcBef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                                                         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                                             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                                                   </a:t>
            </a:r>
          </a:p>
          <a:p>
            <a:pPr marL="0" indent="0">
              <a:spcBef>
                <a:spcPts val="100"/>
              </a:spcBef>
              <a:buNone/>
            </a:pPr>
            <a:endParaRPr lang="en-US" sz="2000" dirty="0" smtClean="0">
              <a:solidFill>
                <a:schemeClr val="tx2">
                  <a:lumMod val="75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>
              <a:spcBef>
                <a:spcPts val="100"/>
              </a:spcBef>
              <a:buNone/>
            </a:pPr>
            <a:endParaRPr lang="ru-RU" sz="2000" dirty="0">
              <a:solidFill>
                <a:schemeClr val="tx2">
                  <a:lumMod val="75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>
              <a:spcBef>
                <a:spcPts val="100"/>
              </a:spcBef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        в команду входят специалисты различного профиля                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         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созданные условия повышают социальную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 для наиболее точной экспертной оценки имеющихся у ребенка      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        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мотивацию к участию в реабилитационном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                                     трудностей                                                                     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           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процессе членов семьи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</a:p>
        </p:txBody>
      </p:sp>
      <p:pic>
        <p:nvPicPr>
          <p:cNvPr id="4" name="Picture 2" descr="https://r1.nubex.ru/s139593-63e/f419_38/9c88197cbc8191c56ee498f23a91c8f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936104" cy="98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484784"/>
            <a:ext cx="2138536" cy="914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в</a:t>
            </a:r>
            <a:r>
              <a:rPr lang="ru-RU" sz="20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иртуальный реабилитационный центр</a:t>
            </a:r>
            <a:endParaRPr lang="ru-RU" sz="2000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56176" y="1485825"/>
            <a:ext cx="2448272" cy="914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семейно-центрированный подход </a:t>
            </a:r>
            <a:endParaRPr lang="ru-RU" sz="2000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7380312" y="2488670"/>
            <a:ext cx="60579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1373064" y="2488670"/>
            <a:ext cx="180020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27239" y="4077072"/>
            <a:ext cx="3810794" cy="914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в</a:t>
            </a:r>
            <a:r>
              <a:rPr lang="ru-RU" sz="20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недрение модели </a:t>
            </a:r>
            <a:r>
              <a:rPr lang="ru-RU" sz="2000" dirty="0" err="1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межпрофессиональной</a:t>
            </a:r>
            <a:r>
              <a:rPr lang="ru-RU" sz="20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 межведомственной командной работы</a:t>
            </a:r>
            <a:endParaRPr lang="ru-RU" sz="2000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3" name="Стрелка вниз 22"/>
          <p:cNvSpPr/>
          <p:nvPr/>
        </p:nvSpPr>
        <p:spPr>
          <a:xfrm>
            <a:off x="2195736" y="5094359"/>
            <a:ext cx="109028" cy="30709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292080" y="4020862"/>
            <a:ext cx="3312368" cy="10268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с</a:t>
            </a:r>
            <a:r>
              <a:rPr lang="ru-RU" sz="20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оздание реабилитационной среды в домашних условиях в рамках технологии развивающего ухода</a:t>
            </a:r>
            <a:endParaRPr lang="ru-RU" sz="2000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6" name="Стрелка вниз 25"/>
          <p:cNvSpPr/>
          <p:nvPr/>
        </p:nvSpPr>
        <p:spPr>
          <a:xfrm>
            <a:off x="6952264" y="5094359"/>
            <a:ext cx="166874" cy="34133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131840" y="1703115"/>
            <a:ext cx="2592287" cy="914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с</a:t>
            </a:r>
            <a:r>
              <a:rPr lang="ru-RU" sz="20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оздание пункта проката технических средств реабилитации</a:t>
            </a:r>
            <a:endParaRPr lang="ru-RU" sz="2000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366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err="1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Межпрофессиональная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команда: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Врач-невролог -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Фалин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П.В.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Врач-педиатр -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Бондарчук Е.В.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Дефектолог -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Климович Д.А.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Социальный педагог, руководитель службы ДМРЦ- 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Соловьева И.В.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Педагог-психолог -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Изотенок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А.А.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Логопед -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Мухина Г.К.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Руководитель проекта -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Алистратова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М.В.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4" name="Picture 2" descr="https://r1.nubex.ru/s139593-63e/f419_38/9c88197cbc8191c56ee498f23a91c8f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936104" cy="98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5031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6892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Обучение на стажировочной площадке </a:t>
            </a:r>
            <a:b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</a:b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г. Славгорода</a:t>
            </a:r>
            <a:endParaRPr lang="ru-RU" sz="3600" dirty="0">
              <a:solidFill>
                <a:schemeClr val="tx2">
                  <a:lumMod val="7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https://r1.nubex.ru/s139593-63e/f419_38/9c88197cbc8191c56ee498f23a91c8f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936104" cy="98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GNK\Desktop\ДМРЦ\Фото Славгород\Сайт\WhatsApp Image 2023-10-25 at 09.57.58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4539342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GNK\Desktop\ДМРЦ\Фото Славгород\Сайт\WhatsApp Image 2023-10-25 at 11.16.09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839" y="3429000"/>
            <a:ext cx="4755500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GNK\Desktop\ДМРЦ\Фото Славгород\Сайт\WhatsApp Image 2023-10-26 at 14.03.42 (2)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243558"/>
            <a:ext cx="2799752" cy="2099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GNK\Desktop\ДМРЦ\Фото Славгород\Сайт\WhatsApp Image 2023-10-26 at 14.03.43 (1)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64" y="4509120"/>
            <a:ext cx="288032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2784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Обучение на стажировочной площадке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г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. Славгорода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C:\Users\GNK\Desktop\ДМРЦ\Фото Славгород\Сайт\WhatsApp Image 2023-10-26 at 14.03.43 (2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40695"/>
            <a:ext cx="3442648" cy="4590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GNK\Desktop\ДМРЦ\Фото Славгород\Сайт\WhatsApp Image 2023-10-25 at 11.16.12 (2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052735"/>
            <a:ext cx="4210354" cy="2805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GNK\Desktop\ДМРЦ\Фото Славгород\WhatsApp Image 2023-10-25 at 11.16.05 (1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933056"/>
            <a:ext cx="4210354" cy="2805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55917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Динамическое сопровождение семьи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Межпрофессиональная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команда сопровождает семью: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о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существляет разбор видеофрагментов занятий с ребенком дома, отвечает на вопросы родителей, консультирует по запросу;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в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ходе очередного планового этапа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визитирования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проводит динамическое наблюдение с фиксацией изменений в поведении и навыках ребенка;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с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оставляет новые рекомендации, подбирает новые материалы, пособия, обучает родителей.</a:t>
            </a:r>
          </a:p>
          <a:p>
            <a:pPr marL="0" indent="0">
              <a:buNone/>
            </a:pPr>
            <a:endParaRPr lang="ru-RU" sz="2000" dirty="0" smtClean="0">
              <a:solidFill>
                <a:schemeClr val="tx2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Желание и готовность родителей – один из наиболее важных факторов , влияющих на успешность реабилитации и социализации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ребенка с ОВЗ.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                                                Вместе мы можем больше!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4" name="Picture 2" descr="https://r1.nubex.ru/s139593-63e/f419_38/9c88197cbc8191c56ee498f23a91c8f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936104" cy="98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9404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Спасибо за внимание!</a:t>
            </a:r>
            <a:endParaRPr lang="ru-RU" sz="4000" dirty="0">
              <a:solidFill>
                <a:schemeClr val="tx2">
                  <a:lumMod val="75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913" y="1600201"/>
            <a:ext cx="6638447" cy="4420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ttps://r1.nubex.ru/s139593-63e/f419_38/9c88197cbc8191c56ee498f23a91c8f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936104" cy="98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268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Проект по созданию специализированной социальной службы </a:t>
            </a:r>
            <a:b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«Домашний </a:t>
            </a:r>
            <a:r>
              <a:rPr lang="ru-RU" sz="2000" dirty="0" err="1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микрореабилитационный</a:t>
            </a: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 центр» </a:t>
            </a:r>
            <a:r>
              <a:rPr lang="ru-RU" sz="2000" u="sng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«Мы вместе» </a:t>
            </a: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реализуется при поддержке Фонда поддержки детей, находящихся в трудной жизненной ситуации </a:t>
            </a:r>
            <a:b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с</a:t>
            </a: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1 июля 2023 г. по 31 октября 2024 г</a:t>
            </a: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.</a:t>
            </a:r>
            <a:endParaRPr lang="ru-RU" sz="2000" dirty="0">
              <a:solidFill>
                <a:srgbClr val="002060"/>
              </a:solidFill>
              <a:latin typeface="Bahnschrift Light 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ЦЕЛЬ проекта </a:t>
            </a: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- обеспечение доступности и непрерывности реабилитации и </a:t>
            </a:r>
            <a:r>
              <a:rPr lang="ru-RU" sz="2000" dirty="0" err="1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абилитации</a:t>
            </a: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 детей с ОВЗ в домашних условиях.</a:t>
            </a:r>
          </a:p>
          <a:p>
            <a:r>
              <a:rPr lang="ru-RU" sz="2000" b="1" u="sng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Целевая группа</a:t>
            </a: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: 20 семей, проживающих в </a:t>
            </a:r>
            <a:r>
              <a:rPr lang="ru-RU" sz="2000" dirty="0" err="1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Молчановском</a:t>
            </a: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 районе.</a:t>
            </a:r>
          </a:p>
          <a:p>
            <a:r>
              <a:rPr lang="ru-RU" sz="2000" b="1" u="sng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Проблема проекта:</a:t>
            </a: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 в </a:t>
            </a:r>
            <a:r>
              <a:rPr lang="ru-RU" sz="2000" dirty="0" err="1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Молчановском</a:t>
            </a: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 районе нет реабилитационных учреждений, не все дети с ОВЗ могут получить комплексную непрерывную реабилитацию и </a:t>
            </a:r>
            <a:r>
              <a:rPr lang="ru-RU" sz="2000" dirty="0" err="1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абилитацию</a:t>
            </a: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.</a:t>
            </a:r>
          </a:p>
          <a:p>
            <a:r>
              <a:rPr lang="ru-RU" sz="2000" b="1" u="sng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Идея проекта</a:t>
            </a: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: создание реабилитационного пространства на дому для краткосрочных программ реабилитации детей с ОВЗ, обучение родителей использованию реабилитационного оборудования.</a:t>
            </a:r>
          </a:p>
          <a:p>
            <a:r>
              <a:rPr lang="ru-RU" sz="2000" b="1" u="sng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География проекта</a:t>
            </a: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: с. Молчаново, Соколовка, </a:t>
            </a:r>
            <a:r>
              <a:rPr lang="ru-RU" sz="2000" dirty="0" err="1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Тунгусово</a:t>
            </a: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Могочино</a:t>
            </a: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Сулзат</a:t>
            </a: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Суйга</a:t>
            </a:r>
            <a:r>
              <a:rPr lang="ru-RU" sz="2000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.</a:t>
            </a:r>
            <a:endParaRPr lang="ru-RU" sz="2000" dirty="0">
              <a:solidFill>
                <a:srgbClr val="002060"/>
              </a:solidFill>
              <a:latin typeface="Bahnschrift Light Condensed" panose="020B0502040204020203" pitchFamily="34" charset="0"/>
            </a:endParaRPr>
          </a:p>
        </p:txBody>
      </p:sp>
      <p:pic>
        <p:nvPicPr>
          <p:cNvPr id="4" name="Picture 2" descr="https://r1.nubex.ru/s139593-63e/f419_38/9c88197cbc8191c56ee498f23a91c8f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64096" cy="90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58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Соисполнители мероприятий проекта</a:t>
            </a:r>
            <a:endParaRPr lang="ru-RU" sz="4000" b="1" dirty="0">
              <a:solidFill>
                <a:srgbClr val="002060"/>
              </a:solidFill>
              <a:latin typeface="Bahnschrift Light 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Администрация </a:t>
            </a:r>
            <a:r>
              <a:rPr lang="ru-RU" sz="2800" dirty="0" err="1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Молчановского</a:t>
            </a:r>
            <a:r>
              <a:rPr lang="ru-RU" sz="2800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 района – организационная поддержка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ОГБУЗ «</a:t>
            </a:r>
            <a:r>
              <a:rPr lang="ru-RU" sz="2800" dirty="0" err="1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Молчановская</a:t>
            </a:r>
            <a:r>
              <a:rPr lang="ru-RU" sz="2800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 районная больница» - консультационная поддержка, помощь в подборе целевой группы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Управление образования Администрации </a:t>
            </a:r>
            <a:r>
              <a:rPr lang="ru-RU" sz="2800" dirty="0" err="1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Молчановского</a:t>
            </a:r>
            <a:r>
              <a:rPr lang="ru-RU" sz="2800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 района – информационная поддержка</a:t>
            </a:r>
            <a:endParaRPr lang="ru-RU" sz="2800" dirty="0">
              <a:solidFill>
                <a:srgbClr val="002060"/>
              </a:solidFill>
              <a:latin typeface="Bahnschrift Light Condensed" panose="020B0502040204020203" pitchFamily="34" charset="0"/>
            </a:endParaRPr>
          </a:p>
        </p:txBody>
      </p:sp>
      <p:pic>
        <p:nvPicPr>
          <p:cNvPr id="4" name="Picture 2" descr="https://r1.nubex.ru/s139593-63e/f419_38/9c88197cbc8191c56ee498f23a91c8f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936104" cy="98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342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Формы организации </a:t>
            </a:r>
            <a:br>
              <a:rPr lang="ru-RU" b="1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реабилитационной работы:</a:t>
            </a:r>
            <a:endParaRPr lang="ru-RU" b="1" dirty="0">
              <a:solidFill>
                <a:srgbClr val="002060"/>
              </a:solidFill>
              <a:latin typeface="Bahnschrift Light 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err="1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Визитирование</a:t>
            </a:r>
            <a:r>
              <a:rPr lang="ru-RU" sz="2000" dirty="0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 специалистов, предоставление услуг на дому.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Обучение родственников, предоставление услуг обученными членами семьи.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Частичное предоставление услуг в специализированных учреждениях.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Адаптация жилья, предоставление ТСР</a:t>
            </a:r>
            <a:r>
              <a:rPr lang="ru-RU" sz="2000" dirty="0" smtClean="0">
                <a:latin typeface="Bahnschrift Condensed" panose="020B0502040204020203" pitchFamily="34" charset="0"/>
              </a:rPr>
              <a:t>.</a:t>
            </a:r>
          </a:p>
          <a:p>
            <a:endParaRPr lang="ru-RU" sz="2000" dirty="0" smtClean="0">
              <a:latin typeface="Bahnschrift Light Condensed" panose="020B0502040204020203" pitchFamily="34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ДОМАШНИЙ МИКРОРЕАБИЛИТАЦИОННЫЙ ЦЕНТР</a:t>
            </a:r>
          </a:p>
          <a:p>
            <a:endParaRPr lang="ru-RU" sz="2000" b="1" dirty="0" smtClean="0">
              <a:latin typeface="Bahnschrift Light Condensed" panose="020B0502040204020203" pitchFamily="34" charset="0"/>
            </a:endParaRPr>
          </a:p>
          <a:p>
            <a:pPr marL="0" indent="0">
              <a:buNone/>
            </a:pPr>
            <a:endParaRPr lang="ru-RU" sz="1400" dirty="0" smtClean="0">
              <a:solidFill>
                <a:srgbClr val="002060"/>
              </a:solidFill>
              <a:latin typeface="Bahnschrift Light Condensed" panose="020B0502040204020203" pitchFamily="34" charset="0"/>
            </a:endParaRPr>
          </a:p>
          <a:p>
            <a:pPr marL="0" indent="0">
              <a:buNone/>
            </a:pPr>
            <a:endParaRPr lang="ru-RU" sz="1400" dirty="0" smtClean="0">
              <a:solidFill>
                <a:srgbClr val="002060"/>
              </a:solidFill>
              <a:latin typeface="Bahnschrift Light Condensed" panose="020B0502040204020203" pitchFamily="34" charset="0"/>
            </a:endParaRPr>
          </a:p>
          <a:p>
            <a:pPr marL="0" indent="0">
              <a:buNone/>
            </a:pPr>
            <a:endParaRPr lang="ru-RU" sz="1400" dirty="0" smtClean="0">
              <a:solidFill>
                <a:srgbClr val="002060"/>
              </a:solidFill>
              <a:latin typeface="Bahnschrift Light Condensed" panose="020B0502040204020203" pitchFamily="34" charset="0"/>
            </a:endParaRPr>
          </a:p>
          <a:p>
            <a:pPr marL="0" indent="0">
              <a:buNone/>
            </a:pPr>
            <a:endParaRPr lang="ru-RU" sz="1400" dirty="0" smtClean="0">
              <a:solidFill>
                <a:srgbClr val="002060"/>
              </a:solidFill>
              <a:latin typeface="Bahnschrift Light Condensed" panose="020B0502040204020203" pitchFamily="34" charset="0"/>
            </a:endParaRPr>
          </a:p>
          <a:p>
            <a:pPr marL="0" indent="0">
              <a:buNone/>
            </a:pPr>
            <a:endParaRPr lang="ru-RU" sz="1400" dirty="0">
              <a:solidFill>
                <a:srgbClr val="002060"/>
              </a:solidFill>
              <a:latin typeface="Bahnschrift Light Condensed" panose="020B0502040204020203" pitchFamily="34" charset="0"/>
            </a:endParaRPr>
          </a:p>
          <a:p>
            <a:pPr marL="0" indent="0">
              <a:buNone/>
            </a:pPr>
            <a:endParaRPr lang="ru-RU" sz="1400" dirty="0">
              <a:solidFill>
                <a:srgbClr val="002060"/>
              </a:solidFill>
              <a:latin typeface="Bahnschrift Light Condensed" panose="020B0502040204020203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5148064" y="3789040"/>
            <a:ext cx="1080120" cy="1260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355976" y="3789040"/>
            <a:ext cx="0" cy="15841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2555776" y="3789040"/>
            <a:ext cx="72008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3563888" y="3789040"/>
            <a:ext cx="216024" cy="2520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809001" y="3871696"/>
            <a:ext cx="1995247" cy="9974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395536" y="4005064"/>
            <a:ext cx="2160240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Оздоровительная реабилитация </a:t>
            </a:r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2411760" y="4149080"/>
            <a:ext cx="1800200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Социо</a:t>
            </a:r>
            <a:r>
              <a:rPr lang="ru-RU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-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культурная реабилитация </a:t>
            </a:r>
            <a:endParaRPr lang="ru-RU" dirty="0"/>
          </a:p>
        </p:txBody>
      </p:sp>
      <p:sp>
        <p:nvSpPr>
          <p:cNvPr id="20" name="Овал 19"/>
          <p:cNvSpPr/>
          <p:nvPr/>
        </p:nvSpPr>
        <p:spPr>
          <a:xfrm>
            <a:off x="6300192" y="3645024"/>
            <a:ext cx="2160240" cy="7470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  <a:latin typeface="Bahnschrift Light Condensed" panose="020B0502040204020203" pitchFamily="34" charset="0"/>
              </a:rPr>
              <a:t>П</a:t>
            </a:r>
            <a:r>
              <a:rPr lang="ru-RU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сихологическая помощь </a:t>
            </a:r>
            <a:endParaRPr lang="ru-RU" dirty="0"/>
          </a:p>
        </p:txBody>
      </p:sp>
      <p:sp>
        <p:nvSpPr>
          <p:cNvPr id="22" name="Овал 21"/>
          <p:cNvSpPr/>
          <p:nvPr/>
        </p:nvSpPr>
        <p:spPr>
          <a:xfrm>
            <a:off x="6804248" y="4653136"/>
            <a:ext cx="1872208" cy="880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  <a:latin typeface="Bahnschrift Light Condensed" panose="020B0502040204020203" pitchFamily="34" charset="0"/>
              </a:rPr>
              <a:t>Ю</a:t>
            </a:r>
            <a:r>
              <a:rPr lang="ru-RU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ридическая поддержка</a:t>
            </a:r>
            <a:endParaRPr lang="ru-RU" dirty="0"/>
          </a:p>
        </p:txBody>
      </p:sp>
      <p:sp>
        <p:nvSpPr>
          <p:cNvPr id="24" name="Овал 23"/>
          <p:cNvSpPr/>
          <p:nvPr/>
        </p:nvSpPr>
        <p:spPr>
          <a:xfrm>
            <a:off x="2987824" y="5533830"/>
            <a:ext cx="2520280" cy="9195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  <a:latin typeface="Bahnschrift Light Condensed" panose="020B0502040204020203" pitchFamily="34" charset="0"/>
              </a:rPr>
              <a:t>С</a:t>
            </a:r>
            <a:r>
              <a:rPr lang="ru-RU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оциально-бытовая адаптация</a:t>
            </a:r>
            <a:endParaRPr lang="ru-RU" dirty="0">
              <a:solidFill>
                <a:srgbClr val="002060"/>
              </a:solidFill>
              <a:latin typeface="Bahnschrift Light Condensed" panose="020B0502040204020203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4427984" y="4367766"/>
            <a:ext cx="1378640" cy="5707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2060"/>
                </a:solidFill>
                <a:latin typeface="Bahnschrift Light Condensed" panose="020B0502040204020203" pitchFamily="34" charset="0"/>
              </a:rPr>
              <a:t>О</a:t>
            </a:r>
            <a:r>
              <a:rPr lang="ru-RU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бучение</a:t>
            </a:r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4572000" y="3789040"/>
            <a:ext cx="237001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https://r1.nubex.ru/s139593-63e/f419_38/9c88197cbc8191c56ee498f23a91c8f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936104" cy="98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56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Этапы реализации проекта:</a:t>
            </a:r>
            <a:endParaRPr lang="ru-RU" sz="4000" b="1" dirty="0">
              <a:solidFill>
                <a:srgbClr val="002060"/>
              </a:solidFill>
              <a:latin typeface="Bahnschrift Light 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781128"/>
          </a:xfrm>
        </p:spPr>
        <p:txBody>
          <a:bodyPr>
            <a:normAutofit lnSpcReduction="10000"/>
          </a:bodyPr>
          <a:lstStyle/>
          <a:p>
            <a:r>
              <a:rPr lang="ru-RU" sz="2000" dirty="0">
                <a:solidFill>
                  <a:srgbClr val="002060"/>
                </a:solidFill>
                <a:latin typeface="Bahnschrift Condensed" panose="020B0502040204020203" pitchFamily="34" charset="0"/>
              </a:rPr>
              <a:t>ф</a:t>
            </a:r>
            <a:r>
              <a:rPr lang="ru-RU" sz="2000" dirty="0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ормирование целевой группы;</a:t>
            </a:r>
          </a:p>
          <a:p>
            <a:r>
              <a:rPr lang="ru-RU" sz="2000" dirty="0">
                <a:solidFill>
                  <a:srgbClr val="002060"/>
                </a:solidFill>
                <a:latin typeface="Bahnschrift Condensed" panose="020B0502040204020203" pitchFamily="34" charset="0"/>
              </a:rPr>
              <a:t>п</a:t>
            </a:r>
            <a:r>
              <a:rPr lang="ru-RU" sz="2000" dirty="0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роведение реабилитационной диагностики, психологического диагностирования ребенка и семьи в целом;</a:t>
            </a:r>
          </a:p>
          <a:p>
            <a:r>
              <a:rPr lang="ru-RU" sz="2000" dirty="0">
                <a:solidFill>
                  <a:srgbClr val="002060"/>
                </a:solidFill>
                <a:latin typeface="Bahnschrift Condensed" panose="020B0502040204020203" pitchFamily="34" charset="0"/>
              </a:rPr>
              <a:t>п</a:t>
            </a:r>
            <a:r>
              <a:rPr lang="ru-RU" sz="2000" dirty="0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роектирование индивидуального реабилитационного маршрута;</a:t>
            </a:r>
          </a:p>
          <a:p>
            <a:r>
              <a:rPr lang="ru-RU" sz="2000" dirty="0">
                <a:solidFill>
                  <a:srgbClr val="002060"/>
                </a:solidFill>
                <a:latin typeface="Bahnschrift Condensed" panose="020B0502040204020203" pitchFamily="34" charset="0"/>
              </a:rPr>
              <a:t>ф</a:t>
            </a:r>
            <a:r>
              <a:rPr lang="ru-RU" sz="2000" dirty="0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ормирование команды специалистов;</a:t>
            </a:r>
          </a:p>
          <a:p>
            <a:r>
              <a:rPr lang="ru-RU" sz="2000" dirty="0">
                <a:solidFill>
                  <a:srgbClr val="002060"/>
                </a:solidFill>
                <a:latin typeface="Bahnschrift Condensed" panose="020B0502040204020203" pitchFamily="34" charset="0"/>
              </a:rPr>
              <a:t>с</a:t>
            </a:r>
            <a:r>
              <a:rPr lang="ru-RU" sz="2000" dirty="0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оздание реабилитационной среды на дому;</a:t>
            </a:r>
          </a:p>
          <a:p>
            <a:r>
              <a:rPr lang="ru-RU" sz="2000" dirty="0">
                <a:solidFill>
                  <a:srgbClr val="002060"/>
                </a:solidFill>
                <a:latin typeface="Bahnschrift Condensed" panose="020B0502040204020203" pitchFamily="34" charset="0"/>
              </a:rPr>
              <a:t>п</a:t>
            </a:r>
            <a:r>
              <a:rPr lang="ru-RU" sz="2000" dirty="0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одготовка и обучение родителей;</a:t>
            </a:r>
          </a:p>
          <a:p>
            <a:r>
              <a:rPr lang="ru-RU" sz="2000" dirty="0">
                <a:solidFill>
                  <a:srgbClr val="002060"/>
                </a:solidFill>
                <a:latin typeface="Bahnschrift Condensed" panose="020B0502040204020203" pitchFamily="34" charset="0"/>
              </a:rPr>
              <a:t>р</a:t>
            </a:r>
            <a:r>
              <a:rPr lang="ru-RU" sz="2000" dirty="0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еализация индивидуальных реабилитационных маршрутов на дому в соответствии с графиком посещения семей;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проведение </a:t>
            </a:r>
            <a:r>
              <a:rPr lang="ru-RU" sz="2000" dirty="0">
                <a:solidFill>
                  <a:srgbClr val="002060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родителем самостоятельных занятий согласно выданным специалистами практических рекомендаций</a:t>
            </a:r>
            <a:r>
              <a:rPr lang="ru-RU" sz="2000" dirty="0" smtClean="0">
                <a:solidFill>
                  <a:srgbClr val="002060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;</a:t>
            </a:r>
            <a:endParaRPr lang="ru-RU" sz="2000" dirty="0" smtClean="0">
              <a:solidFill>
                <a:srgbClr val="002060"/>
              </a:solidFill>
              <a:latin typeface="Bahnschrift Condensed" panose="020B0502040204020203" pitchFamily="34" charset="0"/>
            </a:endParaRPr>
          </a:p>
          <a:p>
            <a:r>
              <a:rPr lang="ru-RU" sz="2000" dirty="0">
                <a:solidFill>
                  <a:srgbClr val="002060"/>
                </a:solidFill>
                <a:latin typeface="Bahnschrift Condensed" panose="020B0502040204020203" pitchFamily="34" charset="0"/>
              </a:rPr>
              <a:t>в</a:t>
            </a:r>
            <a:r>
              <a:rPr lang="ru-RU" sz="2000" dirty="0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едение необходимой документации для контроля и учета;</a:t>
            </a:r>
          </a:p>
          <a:p>
            <a:r>
              <a:rPr lang="ru-RU" sz="2000" dirty="0" err="1">
                <a:solidFill>
                  <a:srgbClr val="002060"/>
                </a:solidFill>
                <a:latin typeface="Bahnschrift Condensed" panose="020B0502040204020203" pitchFamily="34" charset="0"/>
              </a:rPr>
              <a:t>в</a:t>
            </a:r>
            <a:r>
              <a:rPr lang="ru-RU" sz="2000" dirty="0" err="1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изитирование</a:t>
            </a:r>
            <a:r>
              <a:rPr lang="ru-RU" sz="2000" dirty="0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 семей «куратором проекта»;</a:t>
            </a:r>
          </a:p>
          <a:p>
            <a:r>
              <a:rPr lang="ru-RU" sz="2000" dirty="0">
                <a:solidFill>
                  <a:srgbClr val="002060"/>
                </a:solidFill>
                <a:latin typeface="Bahnschrift Condensed" panose="020B0502040204020203" pitchFamily="34" charset="0"/>
              </a:rPr>
              <a:t>п</a:t>
            </a:r>
            <a:r>
              <a:rPr lang="ru-RU" sz="2000" dirty="0" smtClean="0">
                <a:solidFill>
                  <a:srgbClr val="002060"/>
                </a:solidFill>
                <a:latin typeface="Bahnschrift Condensed" panose="020B0502040204020203" pitchFamily="34" charset="0"/>
              </a:rPr>
              <a:t>роведение ежеквартальных междисциплинарных консилиумов.</a:t>
            </a:r>
          </a:p>
          <a:p>
            <a:endParaRPr lang="ru-RU" sz="2000" dirty="0">
              <a:solidFill>
                <a:srgbClr val="002060"/>
              </a:solidFill>
              <a:latin typeface="Bahnschrift Light" panose="020B0502040204020203" pitchFamily="34" charset="0"/>
            </a:endParaRPr>
          </a:p>
        </p:txBody>
      </p:sp>
      <p:pic>
        <p:nvPicPr>
          <p:cNvPr id="4" name="Picture 2" descr="https://r1.nubex.ru/s139593-63e/f419_38/9c88197cbc8191c56ee498f23a91c8f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936104" cy="98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089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Реабилитационное и развивающее оборудование</a:t>
            </a:r>
            <a:endParaRPr lang="ru-RU" sz="4000" b="1" dirty="0">
              <a:solidFill>
                <a:srgbClr val="002060"/>
              </a:solidFill>
              <a:latin typeface="Bahnschrift Light Condensed" panose="020B0502040204020203" pitchFamily="34" charset="0"/>
            </a:endParaRPr>
          </a:p>
        </p:txBody>
      </p:sp>
      <p:pic>
        <p:nvPicPr>
          <p:cNvPr id="4" name="Picture 2" descr="https://r1.nubex.ru/s139593-63e/f419_38/9c88197cbc8191c56ee498f23a91c8f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827584" cy="868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thumbs.dreamstime.com/b/%D0%B2%D0%B5%D0%BA%D1%82%D0%BE%D1%80-%D0%B7%D0%BD%D0%B0%D1%87%D0%BA%D0%B0-%D1%80%D0%B5%D0%B0%D0%B1%D0%B8%D0%BB%D0%B8%D1%82%D0%B0%D1%86%D0%B8%D0%B8-%D0%BD%D0%B0-%D0%BA%D0%BE%D1%81%D1%82%D1%8B%D0%BB%D1%8F%D1%85-%D0%B8%D0%BD%D0%B2%D0%B0%D0%BB%D0%B8%D0%B4%D0%BD%D1%8B%D0%B5-%D0%BA%D1%80%D0%B5%D1%81%D0%BB%D0%B0-%D0%B2-%D1%81%D1%82%D0%B8%D0%BB%D0%B5-2074819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92" y="1463266"/>
            <a:ext cx="1298307" cy="1296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w7.pngwing.com/pngs/522/533/png-transparent-physical-therapy-computer-icons-joint-fisioterapia-treatment-miscellaneous-text-hand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653136"/>
            <a:ext cx="1463878" cy="146387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pic>
        <p:nvPicPr>
          <p:cNvPr id="1034" name="Picture 10" descr="https://cdn2.iconfinder.com/data/icons/managerial-psychology-color/64/rehabilitation-restitution-restoration-recuperate-recover-102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411673"/>
            <a:ext cx="1800686" cy="1895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avatars.mds.yandex.net/i?id=b617ff7be24e8e9a8a71967c4c43e28404563cfe-10414552-images-thumbs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236" y="5589240"/>
            <a:ext cx="1166819" cy="1166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skladcontainer.ru/wp-content/uploads/2020/07/delivery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434378"/>
            <a:ext cx="1224742" cy="977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39474" y="1700808"/>
            <a:ext cx="1752406" cy="77175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Bahnschrift Condensed" panose="020B0502040204020203" pitchFamily="34" charset="0"/>
              </a:rPr>
              <a:t>п</a:t>
            </a:r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одбор оборудования</a:t>
            </a:r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55958" y="1700808"/>
            <a:ext cx="1872208" cy="77175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Bahnschrift Condensed" panose="020B0502040204020203" pitchFamily="34" charset="0"/>
              </a:rPr>
              <a:t>п</a:t>
            </a:r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омощь в транспортировке</a:t>
            </a:r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76256" y="3501008"/>
            <a:ext cx="1872208" cy="914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Bahnschrift Condensed" panose="020B0502040204020203" pitchFamily="34" charset="0"/>
              </a:rPr>
              <a:t>у</a:t>
            </a:r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становка оборудования в домашней среде</a:t>
            </a:r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20479" y="4415408"/>
            <a:ext cx="3024335" cy="1101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Bahnschrift Condensed" panose="020B0502040204020203" pitchFamily="34" charset="0"/>
              </a:rPr>
              <a:t>о</a:t>
            </a:r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бученный родитель самостоятельно участвует в реабилитации своего ребенка</a:t>
            </a:r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3501008"/>
            <a:ext cx="2520280" cy="914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Bahnschrift Condensed" panose="020B0502040204020203" pitchFamily="34" charset="0"/>
              </a:rPr>
              <a:t>о</a:t>
            </a:r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бучение родителей (консультации, мастер-классы…)</a:t>
            </a:r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0" name="AutoShape 20" descr="https://flyclipart.com/thumb2/peer-tutor-student-learning-clip-art-55800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6" name="Picture 22" descr="https://img2.freepng.ru/20180524/qac/kisspng-educational-technology-massive-open-online-course-studiya-era-5b066bb5bbfac7.7546011115271474457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241" y="4653136"/>
            <a:ext cx="1972918" cy="1315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0020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  <a:latin typeface="Bahnschrift Light Condensed" panose="020B0502040204020203" pitchFamily="34" charset="0"/>
              </a:rPr>
              <a:t>Реабилитационное и развивающее оборудование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2855955" cy="2337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700808"/>
            <a:ext cx="2817336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 Лежачий самокат Джетмобиль для детей инвалидов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165" y="1624164"/>
            <a:ext cx="2818284" cy="2457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7" descr="ly-901-fm01-162979000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293096"/>
            <a:ext cx="2276872" cy="2276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Электрический иппотренажер Takasima S-Rider SKY 00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193" y="4274439"/>
            <a:ext cx="2027627" cy="202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GNK\Desktop\ДМРЦ\Тренажеры\3b98d8431aadb3e9a4474f4504f837f9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820" y="4005064"/>
            <a:ext cx="2721471" cy="2316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0433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  <a:latin typeface="Bahnschrift Light Condensed" panose="020B0502040204020203" pitchFamily="34" charset="0"/>
              </a:rPr>
              <a:t>Реабилитационное и развивающее </a:t>
            </a:r>
            <a:r>
              <a:rPr lang="ru-RU" b="1" dirty="0" smtClean="0">
                <a:solidFill>
                  <a:srgbClr val="002060"/>
                </a:solidFill>
                <a:latin typeface="Bahnschrift Light Condensed" panose="020B0502040204020203" pitchFamily="34" charset="0"/>
              </a:rPr>
              <a:t>оборудование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3" name="Picture 5" descr="https://avatars.mds.yandex.net/get-mpic/11368570/2a0000018b6b24d68a19a4b43a17582615fe/600x8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Световой стол для песочной анимации «Сэнд-Лайт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700808"/>
            <a:ext cx="2719394" cy="2420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https://avatars.mds.yandex.net/get-mpic/1525215/img_id3500107747851659759.jpeg/600x8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827" y="4399296"/>
            <a:ext cx="4164906" cy="185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1" descr="https://ae01.alicdn.com/kf/HLB10oTyXvvsK1Rjy0Fiq6zwtXXaz/-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1" name="Picture 13" descr="https://darfix.ru/wp-content/uploads/5/2/c/52c97113784fc111a0f34629813f9625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653738"/>
            <a:ext cx="2993604" cy="2279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s://cdn.100sp.ru/pictures/19308065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34687">
            <a:off x="5292080" y="3953797"/>
            <a:ext cx="2569505" cy="2569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5851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Обучение родителей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к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онсультации во время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визитирования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;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м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астер-классы во время индивидуальных занятий. Демонстрация приемов работы, игр;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и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спользование ресурсов виртуального реабилитационного центра;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д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инамическое сопровождение семьи по установленному графику и по запросу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</a:rPr>
              <a:t>родителей.</a:t>
            </a:r>
            <a:endParaRPr lang="ru-RU" dirty="0" smtClean="0">
              <a:solidFill>
                <a:schemeClr val="tx2">
                  <a:lumMod val="75000"/>
                </a:schemeClr>
              </a:solidFill>
              <a:latin typeface="Bahnschrift Condensed" panose="020B0502040204020203" pitchFamily="34" charset="0"/>
            </a:endParaRPr>
          </a:p>
          <a:p>
            <a:endParaRPr lang="ru-RU" dirty="0" smtClean="0">
              <a:solidFill>
                <a:schemeClr val="tx2">
                  <a:lumMod val="75000"/>
                </a:schemeClr>
              </a:solidFill>
              <a:latin typeface="Bahnschrift Condensed" panose="020B0502040204020203" pitchFamily="34" charset="0"/>
            </a:endParaRPr>
          </a:p>
          <a:p>
            <a:endParaRPr lang="ru-RU" dirty="0"/>
          </a:p>
        </p:txBody>
      </p:sp>
      <p:pic>
        <p:nvPicPr>
          <p:cNvPr id="4" name="Picture 2" descr="https://r1.nubex.ru/s139593-63e/f419_38/9c88197cbc8191c56ee498f23a91c8f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936104" cy="98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92139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1503</TotalTime>
  <Words>660</Words>
  <Application>Microsoft Office PowerPoint</Application>
  <PresentationFormat>Экран (4:3)</PresentationFormat>
  <Paragraphs>114</Paragraphs>
  <Slides>16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Домашний микрореабилитационный        центр «Мы вместе»</vt:lpstr>
      <vt:lpstr>Проект по созданию специализированной социальной службы  «Домашний микрореабилитационный центр» «Мы вместе» реализуется при поддержке Фонда поддержки детей, находящихся в трудной жизненной ситуации  с 1 июля 2023 г. по 31 октября 2024 г.</vt:lpstr>
      <vt:lpstr>Соисполнители мероприятий проекта</vt:lpstr>
      <vt:lpstr>Формы организации  реабилитационной работы:</vt:lpstr>
      <vt:lpstr>Этапы реализации проекта:</vt:lpstr>
      <vt:lpstr>Реабилитационное и развивающее оборудование</vt:lpstr>
      <vt:lpstr>Реабилитационное и развивающее оборудование</vt:lpstr>
      <vt:lpstr>Реабилитационное и развивающее оборудование</vt:lpstr>
      <vt:lpstr>Обучение родителей</vt:lpstr>
      <vt:lpstr>Формы обучения родителей</vt:lpstr>
      <vt:lpstr>Практики, методы, технологии</vt:lpstr>
      <vt:lpstr>Межпрофессиональная команда:</vt:lpstr>
      <vt:lpstr>Обучение на стажировочной площадке  г. Славгорода</vt:lpstr>
      <vt:lpstr>Обучение на стажировочной площадке  г. Славгорода</vt:lpstr>
      <vt:lpstr>Динамическое сопровождение семьи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Домашний микрореабилитационный центр «Мы вместе»</dc:title>
  <dc:creator>GNK</dc:creator>
  <cp:lastModifiedBy>GNK</cp:lastModifiedBy>
  <cp:revision>66</cp:revision>
  <dcterms:created xsi:type="dcterms:W3CDTF">2023-09-26T07:39:08Z</dcterms:created>
  <dcterms:modified xsi:type="dcterms:W3CDTF">2023-11-01T07:01:57Z</dcterms:modified>
</cp:coreProperties>
</file>